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51"/>
  </p:notesMasterIdLst>
  <p:sldIdLst>
    <p:sldId id="257" r:id="rId6"/>
    <p:sldId id="266" r:id="rId7"/>
    <p:sldId id="385" r:id="rId8"/>
    <p:sldId id="433" r:id="rId9"/>
    <p:sldId id="386" r:id="rId10"/>
    <p:sldId id="429" r:id="rId11"/>
    <p:sldId id="430" r:id="rId12"/>
    <p:sldId id="390" r:id="rId13"/>
    <p:sldId id="392" r:id="rId14"/>
    <p:sldId id="431" r:id="rId15"/>
    <p:sldId id="391" r:id="rId16"/>
    <p:sldId id="394" r:id="rId17"/>
    <p:sldId id="397" r:id="rId18"/>
    <p:sldId id="434" r:id="rId19"/>
    <p:sldId id="435" r:id="rId20"/>
    <p:sldId id="398" r:id="rId21"/>
    <p:sldId id="432" r:id="rId22"/>
    <p:sldId id="409" r:id="rId23"/>
    <p:sldId id="399" r:id="rId24"/>
    <p:sldId id="401" r:id="rId25"/>
    <p:sldId id="402" r:id="rId26"/>
    <p:sldId id="403" r:id="rId27"/>
    <p:sldId id="405" r:id="rId28"/>
    <p:sldId id="436" r:id="rId29"/>
    <p:sldId id="425" r:id="rId30"/>
    <p:sldId id="441" r:id="rId31"/>
    <p:sldId id="437" r:id="rId32"/>
    <p:sldId id="408" r:id="rId33"/>
    <p:sldId id="438" r:id="rId34"/>
    <p:sldId id="439" r:id="rId35"/>
    <p:sldId id="440" r:id="rId36"/>
    <p:sldId id="447" r:id="rId37"/>
    <p:sldId id="448" r:id="rId38"/>
    <p:sldId id="449" r:id="rId39"/>
    <p:sldId id="450" r:id="rId40"/>
    <p:sldId id="442" r:id="rId41"/>
    <p:sldId id="424" r:id="rId42"/>
    <p:sldId id="445" r:id="rId43"/>
    <p:sldId id="416" r:id="rId44"/>
    <p:sldId id="426" r:id="rId45"/>
    <p:sldId id="444" r:id="rId46"/>
    <p:sldId id="443" r:id="rId47"/>
    <p:sldId id="446" r:id="rId48"/>
    <p:sldId id="395" r:id="rId49"/>
    <p:sldId id="25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Consolas" panose="020B0609020204030204" pitchFamily="49"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Proxima Nova Black" panose="02000506030000020004" pitchFamily="2" charset="0"/>
      <p:bold r:id="rId66"/>
    </p:embeddedFont>
    <p:embeddedFont>
      <p:font typeface="Segoe UI" panose="020B0502040204020203" pitchFamily="34" charset="0"/>
      <p:regular r:id="rId67"/>
      <p:bold r:id="rId68"/>
      <p:italic r:id="rId69"/>
      <p:boldItalic r:id="rId70"/>
    </p:embeddedFont>
    <p:embeddedFont>
      <p:font typeface="Tahoma" panose="020B0604030504040204" pitchFamily="34" charset="0"/>
      <p:regular r:id="rId71"/>
      <p:bold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4814" autoAdjust="0"/>
  </p:normalViewPr>
  <p:slideViewPr>
    <p:cSldViewPr snapToGrid="0">
      <p:cViewPr varScale="1">
        <p:scale>
          <a:sx n="67" d="100"/>
          <a:sy n="67" d="100"/>
        </p:scale>
        <p:origin x="632" y="6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6.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0F38974-CCD2-4903-937A-4C4E57030FE8}" type="slidenum">
              <a:rPr lang="en-US" smtClean="0"/>
              <a:t>2</a:t>
            </a:fld>
            <a:endParaRPr lang="en-US"/>
          </a:p>
        </p:txBody>
      </p:sp>
    </p:spTree>
    <p:extLst>
      <p:ext uri="{BB962C8B-B14F-4D97-AF65-F5344CB8AC3E}">
        <p14:creationId xmlns:p14="http://schemas.microsoft.com/office/powerpoint/2010/main" val="100205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Оператор</a:t>
            </a:r>
            <a:r>
              <a:rPr lang="uk-UA" altLang="en-US" baseline="0" dirty="0"/>
              <a:t> пріоритету</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b="0" dirty="0" err="1"/>
              <a:t>Він</a:t>
            </a:r>
            <a:r>
              <a:rPr lang="ru-RU" altLang="en-US" b="0" dirty="0"/>
              <a:t> </a:t>
            </a:r>
            <a:r>
              <a:rPr lang="ru-RU" altLang="en-US" b="0" dirty="0" err="1"/>
              <a:t>обчислює</a:t>
            </a:r>
            <a:r>
              <a:rPr lang="ru-RU" altLang="en-US" b="0" dirty="0"/>
              <a:t> </a:t>
            </a:r>
            <a:r>
              <a:rPr lang="ru-RU" altLang="en-US" b="0" dirty="0" err="1"/>
              <a:t>вираз</a:t>
            </a:r>
            <a:r>
              <a:rPr lang="ru-RU" altLang="en-US" b="0" dirty="0"/>
              <a:t>, </a:t>
            </a:r>
            <a:r>
              <a:rPr lang="ru-RU" altLang="en-US" b="0" dirty="0" err="1"/>
              <a:t>який</a:t>
            </a:r>
            <a:r>
              <a:rPr lang="ru-RU" altLang="en-US" b="0" dirty="0"/>
              <a:t> </a:t>
            </a:r>
            <a:r>
              <a:rPr lang="ru-RU" altLang="en-US" b="0" dirty="0" err="1"/>
              <a:t>знаходиться</a:t>
            </a:r>
            <a:r>
              <a:rPr lang="ru-RU" altLang="en-US" b="0" dirty="0"/>
              <a:t> </a:t>
            </a:r>
            <a:r>
              <a:rPr lang="ru-RU" altLang="en-US" b="0" dirty="0" err="1"/>
              <a:t>праворуч</a:t>
            </a:r>
            <a:r>
              <a:rPr lang="ru-RU" altLang="en-US" b="0" dirty="0"/>
              <a:t>, і </a:t>
            </a:r>
            <a:r>
              <a:rPr lang="ru-RU" altLang="en-US" b="0" dirty="0" err="1"/>
              <a:t>присвоює</a:t>
            </a:r>
            <a:r>
              <a:rPr lang="ru-RU" altLang="en-US" b="0" dirty="0"/>
              <a:t> результат в </a:t>
            </a:r>
            <a:r>
              <a:rPr lang="ru-RU" altLang="en-US" b="0" dirty="0" err="1"/>
              <a:t>змінну</a:t>
            </a:r>
            <a:r>
              <a:rPr lang="ru-RU" altLang="en-US" b="0" dirty="0"/>
              <a:t>, яка </a:t>
            </a:r>
            <a:r>
              <a:rPr lang="ru-RU" altLang="en-US" b="0" dirty="0" err="1"/>
              <a:t>вказується</a:t>
            </a:r>
            <a:r>
              <a:rPr lang="ru-RU" altLang="en-US" b="0" dirty="0"/>
              <a:t> </a:t>
            </a:r>
            <a:r>
              <a:rPr lang="ru-RU" altLang="en-US" b="0" dirty="0" err="1"/>
              <a:t>зліва</a:t>
            </a:r>
            <a:r>
              <a:rPr lang="ru-RU" altLang="en-US" b="0" dirty="0"/>
              <a:t>. </a:t>
            </a:r>
            <a:r>
              <a:rPr lang="ru-RU" altLang="en-US" b="0" dirty="0" err="1"/>
              <a:t>Вираз</a:t>
            </a:r>
            <a:r>
              <a:rPr lang="ru-RU" altLang="en-US" b="0" dirty="0"/>
              <a:t> </a:t>
            </a:r>
            <a:r>
              <a:rPr lang="ru-RU" altLang="en-US" b="0" dirty="0" err="1"/>
              <a:t>може</a:t>
            </a:r>
            <a:r>
              <a:rPr lang="ru-RU" altLang="en-US" b="0" dirty="0"/>
              <a:t> бути </a:t>
            </a:r>
            <a:r>
              <a:rPr lang="ru-RU" altLang="en-US" b="0" dirty="0" err="1"/>
              <a:t>досить</a:t>
            </a:r>
            <a:r>
              <a:rPr lang="ru-RU" altLang="en-US" b="0" dirty="0"/>
              <a:t> </a:t>
            </a:r>
            <a:r>
              <a:rPr lang="ru-RU" altLang="en-US" b="0" dirty="0" err="1"/>
              <a:t>складним</a:t>
            </a:r>
            <a:r>
              <a:rPr lang="ru-RU" altLang="en-US" b="0" dirty="0"/>
              <a:t> і </a:t>
            </a:r>
            <a:r>
              <a:rPr lang="ru-RU" altLang="en-US" b="0" dirty="0" err="1"/>
              <a:t>включати</a:t>
            </a:r>
            <a:r>
              <a:rPr lang="ru-RU" altLang="en-US" b="0" dirty="0"/>
              <a:t> в себе будь-</a:t>
            </a:r>
            <a:r>
              <a:rPr lang="ru-RU" altLang="en-US" b="0" dirty="0" err="1"/>
              <a:t>які</a:t>
            </a:r>
            <a:r>
              <a:rPr lang="ru-RU" altLang="en-US" b="0" dirty="0"/>
              <a:t> </a:t>
            </a:r>
            <a:r>
              <a:rPr lang="ru-RU" altLang="en-US" b="0" dirty="0" err="1"/>
              <a:t>інші</a:t>
            </a:r>
            <a:r>
              <a:rPr lang="ru-RU" altLang="en-US" b="0" dirty="0"/>
              <a:t> </a:t>
            </a:r>
            <a:r>
              <a:rPr lang="ru-RU" altLang="en-US" b="0" dirty="0" err="1"/>
              <a:t>змінні</a:t>
            </a:r>
            <a:r>
              <a:rPr lang="ru-RU" altLang="en-US" b="0" dirty="0"/>
              <a: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dirty="0"/>
              <a:t>Якщо потрібно застосувати операцію до змінної і зберегти результат в неї ж, можна скоротити запис за допомогою суміщених операцій:</a:t>
            </a:r>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dirty="0" err="1"/>
              <a:t>Якщо</a:t>
            </a:r>
            <a:r>
              <a:rPr lang="ru-RU" altLang="en-US" dirty="0"/>
              <a:t> </a:t>
            </a:r>
            <a:r>
              <a:rPr lang="ru-RU" altLang="en-US" dirty="0" err="1"/>
              <a:t>обидва</a:t>
            </a:r>
            <a:r>
              <a:rPr lang="ru-RU" altLang="en-US" dirty="0"/>
              <a:t> </a:t>
            </a:r>
            <a:r>
              <a:rPr lang="ru-RU" altLang="en-US" dirty="0" err="1"/>
              <a:t>аргументи</a:t>
            </a:r>
            <a:r>
              <a:rPr lang="ru-RU" altLang="en-US" dirty="0"/>
              <a:t> </a:t>
            </a:r>
            <a:r>
              <a:rPr lang="ru-RU" altLang="en-US" dirty="0" err="1"/>
              <a:t>операцій</a:t>
            </a:r>
            <a:r>
              <a:rPr lang="ru-RU" altLang="en-US" dirty="0"/>
              <a:t> </a:t>
            </a:r>
            <a:r>
              <a:rPr lang="ru-RU" altLang="en-US" dirty="0" err="1"/>
              <a:t>порівняння</a:t>
            </a:r>
            <a:r>
              <a:rPr lang="ru-RU" altLang="en-US" dirty="0"/>
              <a:t> - рядки, то </a:t>
            </a:r>
            <a:r>
              <a:rPr lang="ru-RU" altLang="en-US" dirty="0" err="1"/>
              <a:t>відбувається</a:t>
            </a:r>
            <a:r>
              <a:rPr lang="ru-RU" altLang="en-US" dirty="0"/>
              <a:t> </a:t>
            </a:r>
            <a:r>
              <a:rPr lang="ru-RU" altLang="en-US" b="1" dirty="0" err="1"/>
              <a:t>побуквенне</a:t>
            </a:r>
            <a:r>
              <a:rPr lang="ru-RU" altLang="en-US" b="1" dirty="0"/>
              <a:t> </a:t>
            </a:r>
            <a:r>
              <a:rPr lang="ru-RU" altLang="en-US" b="1" dirty="0" err="1"/>
              <a:t>порівняння</a:t>
            </a:r>
            <a:r>
              <a:rPr lang="ru-RU" altLang="en-US" b="1" dirty="0"/>
              <a:t> </a:t>
            </a:r>
            <a:r>
              <a:rPr lang="ru-RU" altLang="en-US" b="1" dirty="0" err="1"/>
              <a:t>рядків</a:t>
            </a:r>
            <a:r>
              <a:rPr lang="ru-RU" altLang="en-US" dirty="0"/>
              <a:t>:</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ru-RU" altLang="en-US" dirty="0" err="1"/>
              <a:t>Букви</a:t>
            </a:r>
            <a:r>
              <a:rPr lang="ru-RU" altLang="en-US" dirty="0"/>
              <a:t> </a:t>
            </a:r>
            <a:r>
              <a:rPr lang="ru-RU" altLang="en-US" dirty="0" err="1"/>
              <a:t>порівнюються</a:t>
            </a:r>
            <a:r>
              <a:rPr lang="ru-RU" altLang="en-US" dirty="0"/>
              <a:t> в </a:t>
            </a:r>
            <a:r>
              <a:rPr lang="ru-RU" altLang="en-US" dirty="0" err="1"/>
              <a:t>алфавітному</a:t>
            </a:r>
            <a:r>
              <a:rPr lang="ru-RU" altLang="en-US" dirty="0"/>
              <a:t> порядку. </a:t>
            </a:r>
            <a:r>
              <a:rPr lang="ru-RU" altLang="en-US" b="1" dirty="0"/>
              <a:t>Чим буква в </a:t>
            </a:r>
            <a:r>
              <a:rPr lang="ru-RU" altLang="en-US" b="1" dirty="0" err="1"/>
              <a:t>алфавіті</a:t>
            </a:r>
            <a:r>
              <a:rPr lang="ru-RU" altLang="en-US" b="1" dirty="0"/>
              <a:t> </a:t>
            </a:r>
            <a:r>
              <a:rPr lang="ru-RU" altLang="en-US" b="1" dirty="0" err="1"/>
              <a:t>пізніше</a:t>
            </a:r>
            <a:r>
              <a:rPr lang="ru-RU" altLang="en-US" b="1" dirty="0"/>
              <a:t> (</a:t>
            </a:r>
            <a:r>
              <a:rPr lang="ru-RU" altLang="en-US" b="1" dirty="0" err="1"/>
              <a:t>далі</a:t>
            </a:r>
            <a:r>
              <a:rPr lang="ru-RU" altLang="en-US" b="1" dirty="0"/>
              <a:t>) </a:t>
            </a:r>
            <a:r>
              <a:rPr lang="ru-RU" altLang="en-US" b="1" dirty="0" err="1"/>
              <a:t>тим</a:t>
            </a:r>
            <a:r>
              <a:rPr lang="ru-RU" altLang="en-US" b="1" dirty="0"/>
              <a:t> вона </a:t>
            </a:r>
            <a:r>
              <a:rPr lang="ru-RU" altLang="en-US" b="1" dirty="0" err="1"/>
              <a:t>більш</a:t>
            </a:r>
            <a:r>
              <a:rPr lang="uk-UA" altLang="en-US" b="1" dirty="0"/>
              <a:t>а</a:t>
            </a:r>
            <a:r>
              <a:rPr lang="ru-RU" altLang="en-US" dirty="0"/>
              <a:t>. </a:t>
            </a:r>
            <a:r>
              <a:rPr lang="ru-RU" altLang="en-US" dirty="0" err="1"/>
              <a:t>Спочатку</a:t>
            </a:r>
            <a:r>
              <a:rPr lang="ru-RU" altLang="en-US" dirty="0"/>
              <a:t> </a:t>
            </a:r>
            <a:r>
              <a:rPr lang="ru-RU" altLang="en-US" dirty="0" err="1"/>
              <a:t>порівнюються</a:t>
            </a:r>
            <a:r>
              <a:rPr lang="ru-RU" altLang="en-US" dirty="0"/>
              <a:t> </a:t>
            </a:r>
            <a:r>
              <a:rPr lang="ru-RU" altLang="en-US" dirty="0" err="1"/>
              <a:t>перші</a:t>
            </a:r>
            <a:r>
              <a:rPr lang="ru-RU" altLang="en-US" dirty="0"/>
              <a:t> </a:t>
            </a:r>
            <a:r>
              <a:rPr lang="ru-RU" altLang="en-US" dirty="0" err="1"/>
              <a:t>літери</a:t>
            </a:r>
            <a:r>
              <a:rPr lang="ru-RU" altLang="en-US" dirty="0"/>
              <a:t>, </a:t>
            </a:r>
            <a:r>
              <a:rPr lang="ru-RU" altLang="en-US" dirty="0" err="1"/>
              <a:t>потім</a:t>
            </a:r>
            <a:r>
              <a:rPr lang="ru-RU" altLang="en-US" dirty="0"/>
              <a:t> </a:t>
            </a:r>
            <a:r>
              <a:rPr lang="ru-RU" altLang="en-US" dirty="0" err="1"/>
              <a:t>другі</a:t>
            </a:r>
            <a:r>
              <a:rPr lang="ru-RU" altLang="en-US" dirty="0"/>
              <a:t>, і так </a:t>
            </a:r>
            <a:r>
              <a:rPr lang="ru-RU" altLang="en-US" dirty="0" err="1"/>
              <a:t>далі</a:t>
            </a:r>
            <a:r>
              <a:rPr lang="ru-RU" altLang="en-US" dirty="0"/>
              <a:t>, </a:t>
            </a:r>
            <a:r>
              <a:rPr lang="ru-RU" altLang="en-US" dirty="0" err="1"/>
              <a:t>поки</a:t>
            </a:r>
            <a:r>
              <a:rPr lang="ru-RU" altLang="en-US" dirty="0"/>
              <a:t> одна не буде </a:t>
            </a:r>
            <a:r>
              <a:rPr lang="ru-RU" altLang="en-US" dirty="0" err="1"/>
              <a:t>більше</a:t>
            </a:r>
            <a:r>
              <a:rPr lang="ru-RU" altLang="en-US" dirty="0"/>
              <a:t> </a:t>
            </a:r>
            <a:r>
              <a:rPr lang="ru-RU" altLang="en-US" dirty="0" err="1"/>
              <a:t>інший</a:t>
            </a:r>
            <a:endParaRPr lang="ru-RU"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   </a:t>
            </a:r>
            <a:r>
              <a:rPr lang="ru-RU" altLang="en-US" dirty="0"/>
              <a:t>Будь-яка буква </a:t>
            </a:r>
            <a:r>
              <a:rPr lang="ru-RU" altLang="en-US" dirty="0" err="1"/>
              <a:t>більше</a:t>
            </a:r>
            <a:r>
              <a:rPr lang="ru-RU" altLang="en-US" dirty="0"/>
              <a:t> </a:t>
            </a:r>
            <a:r>
              <a:rPr lang="ru-RU" altLang="en-US" dirty="0" err="1"/>
              <a:t>відсутності</a:t>
            </a:r>
            <a:r>
              <a:rPr lang="ru-RU" altLang="en-US" dirty="0"/>
              <a:t> </a:t>
            </a:r>
            <a:r>
              <a:rPr lang="ru-RU" altLang="en-US" dirty="0" err="1"/>
              <a:t>літери</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b="0" dirty="0"/>
              <a:t>Проблеми з </a:t>
            </a:r>
            <a:r>
              <a:rPr lang="en-US" altLang="en-US" b="0" dirty="0"/>
              <a:t>null / undefined </a:t>
            </a:r>
            <a:r>
              <a:rPr lang="uk-UA" altLang="en-US" b="0" dirty="0"/>
              <a:t>можливі, коли до змінної застосовується операція порівняння, а у неї може бути як чисельне значення, так і </a:t>
            </a:r>
            <a:r>
              <a:rPr lang="en-US" altLang="en-US" b="0" dirty="0"/>
              <a:t>null / undefined</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АБО обчислює рівно стільки значень, скільки необхідно до першого </a:t>
            </a:r>
            <a:r>
              <a:rPr lang="en-US" altLang="en-US" dirty="0"/>
              <a:t>true, </a:t>
            </a:r>
            <a:r>
              <a:rPr lang="uk-UA" altLang="en-US" dirty="0"/>
              <a:t>після цього повертає те значення, на якому зупинився, якщо </a:t>
            </a:r>
            <a:r>
              <a:rPr lang="en-US" altLang="en-US" dirty="0"/>
              <a:t>true </a:t>
            </a:r>
            <a:r>
              <a:rPr lang="uk-UA" altLang="en-US" dirty="0"/>
              <a:t>немає взагалі, повертається останній аргумент</a:t>
            </a:r>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en-US" dirty="0" err="1"/>
              <a:t>Операція</a:t>
            </a:r>
            <a:r>
              <a:rPr lang="ru-RU" altLang="en-US" dirty="0"/>
              <a:t> </a:t>
            </a:r>
            <a:r>
              <a:rPr lang="en-US" sz="1200" dirty="0">
                <a:latin typeface="Consolas" pitchFamily="49" charset="0"/>
                <a:cs typeface="Consolas" pitchFamily="49" charset="0"/>
              </a:rPr>
              <a:t>&amp;&amp;</a:t>
            </a:r>
            <a:r>
              <a:rPr lang="ru-RU" altLang="en-US" dirty="0"/>
              <a:t> </a:t>
            </a:r>
            <a:r>
              <a:rPr lang="ru-RU" altLang="en-US" dirty="0" err="1"/>
              <a:t>також</a:t>
            </a:r>
            <a:r>
              <a:rPr lang="ru-RU" altLang="en-US" dirty="0"/>
              <a:t> </a:t>
            </a:r>
            <a:r>
              <a:rPr lang="ru-RU" altLang="en-US" dirty="0" err="1"/>
              <a:t>використовує</a:t>
            </a:r>
            <a:r>
              <a:rPr lang="ru-RU" altLang="en-US" dirty="0"/>
              <a:t> короткий цикл </a:t>
            </a:r>
            <a:r>
              <a:rPr lang="ru-RU" altLang="en-US" dirty="0" err="1"/>
              <a:t>обчислення</a:t>
            </a:r>
            <a:r>
              <a:rPr lang="ru-RU" altLang="en-US" dirty="0"/>
              <a:t>, </a:t>
            </a:r>
            <a:r>
              <a:rPr lang="ru-RU" altLang="en-US" dirty="0" err="1"/>
              <a:t>тільки</a:t>
            </a:r>
            <a:r>
              <a:rPr lang="ru-RU" altLang="en-US" dirty="0"/>
              <a:t> </a:t>
            </a:r>
            <a:r>
              <a:rPr lang="ru-RU" altLang="en-US" dirty="0" err="1"/>
              <a:t>замість</a:t>
            </a:r>
            <a:r>
              <a:rPr lang="ru-RU" altLang="en-US" dirty="0"/>
              <a:t> </a:t>
            </a:r>
            <a:r>
              <a:rPr lang="ru-RU" altLang="en-US" dirty="0" err="1"/>
              <a:t>істинного</a:t>
            </a:r>
            <a:r>
              <a:rPr lang="ru-RU" altLang="en-US" dirty="0"/>
              <a:t>, </a:t>
            </a:r>
            <a:r>
              <a:rPr lang="en-US" sz="1200" dirty="0">
                <a:latin typeface="Consolas" pitchFamily="49" charset="0"/>
                <a:cs typeface="Consolas" pitchFamily="49" charset="0"/>
              </a:rPr>
              <a:t>&amp;&amp;</a:t>
            </a:r>
            <a:r>
              <a:rPr lang="ru-RU" altLang="en-US" dirty="0"/>
              <a:t> </a:t>
            </a:r>
            <a:r>
              <a:rPr lang="ru-RU" altLang="en-US" dirty="0" err="1"/>
              <a:t>обчислює</a:t>
            </a:r>
            <a:r>
              <a:rPr lang="ru-RU" altLang="en-US" dirty="0"/>
              <a:t> </a:t>
            </a:r>
            <a:r>
              <a:rPr lang="ru-RU" altLang="en-US" dirty="0" err="1"/>
              <a:t>значення</a:t>
            </a:r>
            <a:r>
              <a:rPr lang="ru-RU" altLang="en-US" dirty="0"/>
              <a:t> до </a:t>
            </a:r>
            <a:r>
              <a:rPr lang="ru-RU" altLang="en-US" dirty="0" err="1"/>
              <a:t>першого</a:t>
            </a:r>
            <a:r>
              <a:rPr lang="ru-RU" altLang="en-US" dirty="0"/>
              <a:t> </a:t>
            </a:r>
            <a:r>
              <a:rPr lang="en-US" sz="1200" b="1" dirty="0">
                <a:solidFill>
                  <a:srgbClr val="7030A0"/>
                </a:solidFill>
                <a:cs typeface="Consolas" pitchFamily="49" charset="0"/>
              </a:rPr>
              <a:t>false</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sz="1200" dirty="0"/>
              <a:t>Оператор — </a:t>
            </a:r>
            <a:r>
              <a:rPr lang="ru-RU" sz="1200" dirty="0" err="1"/>
              <a:t>спеціальний</a:t>
            </a:r>
            <a:r>
              <a:rPr lang="ru-RU" sz="1200" dirty="0"/>
              <a:t> знак, </a:t>
            </a:r>
            <a:r>
              <a:rPr lang="ru-RU" sz="1200" dirty="0" err="1"/>
              <a:t>який</a:t>
            </a:r>
            <a:r>
              <a:rPr lang="ru-RU" sz="1200" dirty="0"/>
              <a:t> </a:t>
            </a:r>
            <a:r>
              <a:rPr lang="ru-RU" sz="1200" dirty="0" err="1"/>
              <a:t>повідомляє</a:t>
            </a:r>
            <a:r>
              <a:rPr lang="ru-RU" sz="1200" dirty="0"/>
              <a:t> транслятору про те, </a:t>
            </a:r>
            <a:r>
              <a:rPr lang="ru-RU" sz="1200" dirty="0" err="1"/>
              <a:t>що</a:t>
            </a:r>
            <a:r>
              <a:rPr lang="ru-RU" sz="1200" dirty="0"/>
              <a:t> </a:t>
            </a:r>
            <a:r>
              <a:rPr lang="ru-RU" sz="1200" dirty="0" err="1"/>
              <a:t>потрібно</a:t>
            </a:r>
            <a:r>
              <a:rPr lang="ru-RU" sz="1200" dirty="0"/>
              <a:t> </a:t>
            </a:r>
            <a:r>
              <a:rPr lang="ru-RU" sz="1200" dirty="0" err="1"/>
              <a:t>виконати</a:t>
            </a:r>
            <a:r>
              <a:rPr lang="ru-RU" sz="1200" dirty="0"/>
              <a:t> </a:t>
            </a:r>
            <a:r>
              <a:rPr lang="ru-RU" sz="1200" dirty="0" err="1"/>
              <a:t>операцію</a:t>
            </a:r>
            <a:r>
              <a:rPr lang="ru-RU" sz="1200" dirty="0"/>
              <a:t> з </a:t>
            </a:r>
            <a:r>
              <a:rPr lang="ru-RU" sz="1200" dirty="0" err="1"/>
              <a:t>деякими</a:t>
            </a:r>
            <a:r>
              <a:rPr lang="ru-RU" sz="1200" dirty="0"/>
              <a:t> операндами</a:t>
            </a:r>
            <a:r>
              <a:rPr lang="en-US" sz="1200" dirty="0"/>
              <a:t>.</a:t>
            </a:r>
            <a:endParaRPr lang="uk-UA" sz="1200" dirty="0"/>
          </a:p>
          <a:p>
            <a:pPr eaLnBrk="1" hangingPunct="1">
              <a:spcBef>
                <a:spcPct val="0"/>
              </a:spcBef>
            </a:pPr>
            <a:r>
              <a:rPr lang="ru-RU" altLang="en-US" dirty="0"/>
              <a:t>У </a:t>
            </a:r>
            <a:r>
              <a:rPr lang="ru-RU" altLang="en-US" dirty="0" err="1"/>
              <a:t>операцій</a:t>
            </a:r>
            <a:r>
              <a:rPr lang="ru-RU" altLang="en-US" dirty="0"/>
              <a:t> є своя </a:t>
            </a:r>
            <a:r>
              <a:rPr lang="ru-RU" altLang="en-US" dirty="0" err="1"/>
              <a:t>термінологія</a:t>
            </a:r>
            <a:r>
              <a:rPr lang="ru-RU" altLang="en-US" dirty="0"/>
              <a:t>, яка </a:t>
            </a:r>
            <a:r>
              <a:rPr lang="ru-RU" altLang="en-US" dirty="0" err="1"/>
              <a:t>використовується</a:t>
            </a:r>
            <a:r>
              <a:rPr lang="ru-RU" altLang="en-US" dirty="0"/>
              <a:t> в </a:t>
            </a:r>
            <a:r>
              <a:rPr lang="ru-RU" altLang="en-US" dirty="0" err="1"/>
              <a:t>усіх</a:t>
            </a:r>
            <a:r>
              <a:rPr lang="ru-RU" altLang="en-US" dirty="0"/>
              <a:t> </a:t>
            </a:r>
            <a:r>
              <a:rPr lang="ru-RU" altLang="en-US" dirty="0" err="1"/>
              <a:t>мовах</a:t>
            </a:r>
            <a:r>
              <a:rPr lang="ru-RU" altLang="en-US" dirty="0"/>
              <a:t> </a:t>
            </a:r>
            <a:r>
              <a:rPr lang="ru-RU" altLang="en-US" dirty="0" err="1"/>
              <a:t>програмування</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b="0" dirty="0"/>
              <a:t>В</a:t>
            </a:r>
            <a:r>
              <a:rPr lang="en-US" b="0" dirty="0"/>
              <a:t> </a:t>
            </a:r>
            <a:r>
              <a:rPr lang="ru-RU" b="0" dirty="0" err="1"/>
              <a:t>кінці</a:t>
            </a:r>
            <a:r>
              <a:rPr lang="ru-RU" b="0" dirty="0"/>
              <a:t> блоку </a:t>
            </a:r>
            <a:r>
              <a:rPr lang="ru-RU" b="0" dirty="0" err="1"/>
              <a:t>сase</a:t>
            </a:r>
            <a:r>
              <a:rPr lang="ru-RU" b="0" dirty="0"/>
              <a:t> ставиться оператор </a:t>
            </a:r>
            <a:r>
              <a:rPr lang="ru-RU" b="0" dirty="0" err="1"/>
              <a:t>break</a:t>
            </a:r>
            <a:r>
              <a:rPr lang="ru-RU" b="0" dirty="0"/>
              <a:t>, </a:t>
            </a:r>
            <a:r>
              <a:rPr lang="ru-RU" b="0" dirty="0" err="1"/>
              <a:t>щоб</a:t>
            </a:r>
            <a:r>
              <a:rPr lang="ru-RU" b="0" dirty="0"/>
              <a:t> </a:t>
            </a:r>
            <a:r>
              <a:rPr lang="ru-RU" b="0" dirty="0" err="1"/>
              <a:t>уникнути</a:t>
            </a:r>
            <a:r>
              <a:rPr lang="ru-RU" b="0" dirty="0"/>
              <a:t> </a:t>
            </a:r>
            <a:r>
              <a:rPr lang="ru-RU" b="0" dirty="0" err="1"/>
              <a:t>виконання</a:t>
            </a:r>
            <a:r>
              <a:rPr lang="ru-RU" b="0" dirty="0"/>
              <a:t> </a:t>
            </a:r>
            <a:r>
              <a:rPr lang="ru-RU" b="0" dirty="0" err="1"/>
              <a:t>інших</a:t>
            </a:r>
            <a:r>
              <a:rPr lang="ru-RU" b="0" dirty="0"/>
              <a:t> </a:t>
            </a:r>
            <a:r>
              <a:rPr lang="ru-RU" b="0" dirty="0" err="1"/>
              <a:t>блоків</a:t>
            </a:r>
            <a:endParaRPr lang="uk-UA" altLang="en-US" b="0"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85180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407019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err="1"/>
              <a:t>Інкремент</a:t>
            </a:r>
            <a:r>
              <a:rPr lang="uk-UA" altLang="en-US" dirty="0"/>
              <a:t> ++ - збільшує значення змінної на одиницю. Існує </a:t>
            </a:r>
            <a:r>
              <a:rPr lang="uk-UA" altLang="en-US" dirty="0" err="1"/>
              <a:t>префіксний</a:t>
            </a:r>
            <a:r>
              <a:rPr lang="uk-UA" altLang="en-US" dirty="0"/>
              <a:t> </a:t>
            </a:r>
            <a:r>
              <a:rPr lang="uk-UA" altLang="en-US" dirty="0" err="1"/>
              <a:t>інкремент</a:t>
            </a:r>
            <a:r>
              <a:rPr lang="uk-UA" altLang="en-US" dirty="0"/>
              <a:t>, який спочатку збільшує змінну на одиницю, а потім повертає її значення. І є </a:t>
            </a:r>
            <a:r>
              <a:rPr lang="uk-UA" altLang="en-US" dirty="0" err="1"/>
              <a:t>постфіксний</a:t>
            </a:r>
            <a:r>
              <a:rPr lang="uk-UA" altLang="en-US" dirty="0"/>
              <a:t> </a:t>
            </a:r>
            <a:r>
              <a:rPr lang="uk-UA" altLang="en-US" dirty="0" err="1"/>
              <a:t>інкремент</a:t>
            </a:r>
            <a:r>
              <a:rPr lang="uk-UA" altLang="en-US" dirty="0"/>
              <a:t>, який спочатку повертає значення змінної, а потім збільшує його на одиницю:</a:t>
            </a:r>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hyperlink" Target="https://developer.mozilla.org/en-US/docs/Web/JavaScript/Reference/Operators/Operator_Precedence#Tabl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www.tutorialrepublic.com/javascript-tutorial/" TargetMode="External"/><Relationship Id="rId1" Type="http://schemas.openxmlformats.org/officeDocument/2006/relationships/slideLayout" Target="../slideLayouts/slideLayout31.xml"/><Relationship Id="rId4" Type="http://schemas.openxmlformats.org/officeDocument/2006/relationships/hyperlink" Target="https://metanit.com/web/javascrip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1" y="36699"/>
            <a:ext cx="12065934" cy="6683071"/>
          </a:xfrm>
        </p:spPr>
        <p:txBody>
          <a:bodyPr/>
          <a:lstStyle/>
          <a:p>
            <a:r>
              <a:rPr lang="en-US" sz="9600" dirty="0"/>
              <a:t>Operators. </a:t>
            </a:r>
            <a:r>
              <a:rPr lang="en-US" sz="9600" b="1" dirty="0">
                <a:latin typeface="Proxima Nova Black" charset="0"/>
              </a:rPr>
              <a:t>Type conversions. Arrays.</a:t>
            </a:r>
            <a:br>
              <a:rPr lang="en-US" sz="9600" dirty="0"/>
            </a:br>
            <a:r>
              <a:rPr lang="en-US" sz="9600" b="1" dirty="0"/>
              <a:t>Conditional statement</a:t>
            </a:r>
            <a:endParaRPr lang="en-US" sz="9600" dirty="0"/>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89122" y="1148428"/>
            <a:ext cx="11739356" cy="5358697"/>
          </a:xfrm>
        </p:spPr>
        <p:txBody>
          <a:bodyPr rtlCol="0">
            <a:normAutofit/>
          </a:bodyPr>
          <a:lstStyle/>
          <a:p>
            <a:pPr marL="342900" lvl="1" indent="-342900" algn="just" defTabSz="360000">
              <a:buFont typeface="Arial" panose="020B0604020202020204" pitchFamily="34" charset="0"/>
              <a:buChar char="•"/>
            </a:pPr>
            <a:r>
              <a:rPr lang="en-US" sz="2400" b="1" dirty="0">
                <a:solidFill>
                  <a:srgbClr val="7030A0"/>
                </a:solidFill>
                <a:cs typeface="Arial" panose="020B0604020202020204" pitchFamily="34" charset="0"/>
              </a:rPr>
              <a:t>Decrement</a:t>
            </a:r>
            <a:r>
              <a:rPr lang="en-US" sz="2400" dirty="0">
                <a:solidFill>
                  <a:srgbClr val="7030A0"/>
                </a:solidFill>
                <a:cs typeface="Arial" panose="020B0604020202020204" pitchFamily="34" charset="0"/>
              </a:rPr>
              <a:t> </a:t>
            </a:r>
            <a:r>
              <a:rPr lang="en-US" sz="2400" dirty="0">
                <a:cs typeface="Arial" panose="020B0604020202020204" pitchFamily="34" charset="0"/>
              </a:rPr>
              <a:t>-- decreases the value of the variable by one. There is also a </a:t>
            </a:r>
            <a:r>
              <a:rPr lang="en-US" sz="2400" b="1" dirty="0">
                <a:solidFill>
                  <a:srgbClr val="7030A0"/>
                </a:solidFill>
                <a:cs typeface="Arial" panose="020B0604020202020204" pitchFamily="34" charset="0"/>
              </a:rPr>
              <a:t>prefix and postfix decrement</a:t>
            </a:r>
            <a:r>
              <a:rPr lang="ru-RU" sz="2400" dirty="0">
                <a:cs typeface="Arial" panose="020B0604020202020204" pitchFamily="34" charset="0"/>
              </a:rPr>
              <a:t>:</a:t>
            </a:r>
            <a:endParaRPr lang="en-US" sz="2400" dirty="0">
              <a:cs typeface="Arial" panose="020B0604020202020204" pitchFamily="34" charset="0"/>
            </a:endParaRPr>
          </a:p>
          <a:p>
            <a:pPr marL="342900" lvl="1" indent="-342900" algn="just" defTabSz="360000">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a:p>
            <a:pPr marL="457200" lvl="2" defTabSz="360000"/>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m = 5;</a:t>
            </a:r>
          </a:p>
          <a:p>
            <a:pPr marL="457200"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n = --m;     </a:t>
            </a:r>
            <a:r>
              <a:rPr lang="en-US" dirty="0">
                <a:solidFill>
                  <a:schemeClr val="bg1">
                    <a:lumMod val="50000"/>
                  </a:schemeClr>
                </a:solidFill>
                <a:latin typeface="Consolas" pitchFamily="49" charset="0"/>
                <a:cs typeface="Consolas" pitchFamily="49" charset="0"/>
              </a:rPr>
              <a:t>// prefix decrement</a:t>
            </a:r>
            <a:r>
              <a:rPr lang="uk-UA"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first m decreases by 1, then n=m</a:t>
            </a:r>
            <a:r>
              <a:rPr lang="uk-UA" dirty="0">
                <a:solidFill>
                  <a:schemeClr val="bg1">
                    <a:lumMod val="50000"/>
                  </a:schemeClr>
                </a:solidFill>
                <a:latin typeface="Consolas" pitchFamily="49" charset="0"/>
                <a:cs typeface="Consolas" pitchFamily="49" charset="0"/>
              </a:rPr>
              <a:t>)</a:t>
            </a:r>
            <a:endParaRPr lang="ru-RU" dirty="0">
              <a:solidFill>
                <a:schemeClr val="bg1">
                  <a:lumMod val="50000"/>
                </a:schemeClr>
              </a:solidFill>
              <a:latin typeface="Consolas" pitchFamily="49" charset="0"/>
              <a:cs typeface="Consolas" pitchFamily="49" charset="0"/>
            </a:endParaRP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(m);  </a:t>
            </a:r>
            <a:r>
              <a:rPr lang="en-US" dirty="0">
                <a:solidFill>
                  <a:schemeClr val="bg1">
                    <a:lumMod val="50000"/>
                  </a:schemeClr>
                </a:solidFill>
                <a:latin typeface="Consolas" pitchFamily="49" charset="0"/>
                <a:cs typeface="Consolas" pitchFamily="49" charset="0"/>
              </a:rPr>
              <a:t>// 4</a:t>
            </a: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(n);  </a:t>
            </a:r>
            <a:r>
              <a:rPr lang="en-US" dirty="0">
                <a:solidFill>
                  <a:schemeClr val="bg1">
                    <a:lumMod val="50000"/>
                  </a:schemeClr>
                </a:solidFill>
                <a:latin typeface="Consolas" pitchFamily="49" charset="0"/>
                <a:cs typeface="Consolas" pitchFamily="49" charset="0"/>
              </a:rPr>
              <a:t>// 4</a:t>
            </a:r>
          </a:p>
          <a:p>
            <a:pPr marL="0" lvl="1" algn="just" defTabSz="360000"/>
            <a:endParaRPr lang="en-US" dirty="0">
              <a:latin typeface="Consolas" pitchFamily="49" charset="0"/>
              <a:cs typeface="Consolas" pitchFamily="49" charset="0"/>
            </a:endParaRPr>
          </a:p>
          <a:p>
            <a:pPr marL="457200"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k = 5;</a:t>
            </a:r>
          </a:p>
          <a:p>
            <a:pPr marL="457200"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l = k--;     </a:t>
            </a:r>
            <a:r>
              <a:rPr lang="en-US" dirty="0">
                <a:solidFill>
                  <a:schemeClr val="bg1">
                    <a:lumMod val="50000"/>
                  </a:schemeClr>
                </a:solidFill>
                <a:latin typeface="Consolas" pitchFamily="49" charset="0"/>
                <a:cs typeface="Consolas" pitchFamily="49" charset="0"/>
              </a:rPr>
              <a:t>// postfix decrement</a:t>
            </a:r>
            <a:r>
              <a:rPr lang="uk-UA"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first l=k, then k decreases by 1</a:t>
            </a:r>
            <a:r>
              <a:rPr lang="uk-UA" dirty="0">
                <a:solidFill>
                  <a:schemeClr val="bg1">
                    <a:lumMod val="50000"/>
                  </a:schemeClr>
                </a:solidFill>
                <a:latin typeface="Consolas" pitchFamily="49" charset="0"/>
                <a:cs typeface="Consolas" pitchFamily="49" charset="0"/>
              </a:rPr>
              <a:t>)</a:t>
            </a:r>
            <a:endParaRPr lang="ru-RU" dirty="0">
              <a:solidFill>
                <a:srgbClr val="00B050"/>
              </a:solidFill>
              <a:latin typeface="Consolas" pitchFamily="49" charset="0"/>
              <a:cs typeface="Consolas" pitchFamily="49" charset="0"/>
            </a:endParaRP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(k);  </a:t>
            </a:r>
            <a:r>
              <a:rPr lang="en-US" dirty="0">
                <a:solidFill>
                  <a:schemeClr val="bg1">
                    <a:lumMod val="50000"/>
                  </a:schemeClr>
                </a:solidFill>
                <a:latin typeface="Consolas" pitchFamily="49" charset="0"/>
                <a:cs typeface="Consolas" pitchFamily="49" charset="0"/>
              </a:rPr>
              <a:t>// 4</a:t>
            </a: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(l);  </a:t>
            </a:r>
            <a:r>
              <a:rPr lang="en-US" dirty="0">
                <a:solidFill>
                  <a:schemeClr val="bg1">
                    <a:lumMod val="50000"/>
                  </a:schemeClr>
                </a:solidFill>
                <a:latin typeface="Consolas" pitchFamily="49" charset="0"/>
                <a:cs typeface="Consolas" pitchFamily="49" charset="0"/>
              </a:rPr>
              <a:t>// 5</a:t>
            </a:r>
            <a:endParaRPr lang="ru-RU"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Arithmetic Operators</a:t>
            </a:r>
            <a:r>
              <a:rPr lang="uk-UA" sz="3600" dirty="0">
                <a:latin typeface="Proxima Nova Black" charset="0"/>
              </a:rPr>
              <a:t>. </a:t>
            </a:r>
            <a:r>
              <a:rPr lang="en-US" sz="3600" b="1" dirty="0">
                <a:latin typeface="Proxima Nova Black" charset="0"/>
                <a:cs typeface="Arial" panose="020B0604020202020204" pitchFamily="34" charset="0"/>
              </a:rPr>
              <a:t>Decrement</a:t>
            </a:r>
            <a:r>
              <a:rPr lang="en-US" sz="3600" dirty="0">
                <a:latin typeface="Proxima Nova Black" charset="0"/>
                <a:cs typeface="Arial" panose="020B0604020202020204" pitchFamily="34" charset="0"/>
              </a:rPr>
              <a:t> </a:t>
            </a:r>
            <a:endParaRPr lang="en-US" sz="3600" b="1" dirty="0">
              <a:latin typeface="Proxima Nova Black" charset="0"/>
            </a:endParaRPr>
          </a:p>
        </p:txBody>
      </p:sp>
    </p:spTree>
    <p:extLst>
      <p:ext uri="{BB962C8B-B14F-4D97-AF65-F5344CB8AC3E}">
        <p14:creationId xmlns:p14="http://schemas.microsoft.com/office/powerpoint/2010/main" val="426317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76025"/>
            <a:ext cx="11494709" cy="4535482"/>
          </a:xfrm>
        </p:spPr>
        <p:txBody>
          <a:bodyPr rtlCol="0">
            <a:noAutofit/>
          </a:bodyPr>
          <a:lstStyle/>
          <a:p>
            <a:pPr lvl="0"/>
            <a:r>
              <a:rPr lang="en-US" sz="2400" dirty="0"/>
              <a:t>The </a:t>
            </a:r>
            <a:r>
              <a:rPr lang="en-US" sz="2400" b="1" dirty="0">
                <a:solidFill>
                  <a:srgbClr val="7030A0"/>
                </a:solidFill>
              </a:rPr>
              <a:t>exponentiation operator ** </a:t>
            </a:r>
            <a:r>
              <a:rPr lang="en-US" sz="2400" dirty="0"/>
              <a:t>has recently been added to the language (ES2016).</a:t>
            </a:r>
          </a:p>
          <a:p>
            <a:pPr lvl="0"/>
            <a:r>
              <a:rPr lang="en-US" sz="2400" dirty="0"/>
              <a:t>For a positive integer </a:t>
            </a:r>
            <a:r>
              <a:rPr lang="en-US" sz="2400" i="1" dirty="0"/>
              <a:t>b</a:t>
            </a:r>
            <a:r>
              <a:rPr lang="en-US" sz="2400" dirty="0"/>
              <a:t>, the result of </a:t>
            </a:r>
            <a:r>
              <a:rPr lang="en-US" sz="2400" i="1" dirty="0"/>
              <a:t>a ** b </a:t>
            </a:r>
            <a:r>
              <a:rPr lang="en-US" sz="2400" dirty="0"/>
              <a:t>is </a:t>
            </a:r>
            <a:r>
              <a:rPr lang="en-US" sz="2400" i="1" dirty="0"/>
              <a:t>a</a:t>
            </a:r>
            <a:r>
              <a:rPr lang="en-US" sz="2400" dirty="0"/>
              <a:t> multiplied by itself </a:t>
            </a:r>
            <a:r>
              <a:rPr lang="en-US" sz="2400" i="1" dirty="0"/>
              <a:t>b</a:t>
            </a:r>
            <a:r>
              <a:rPr lang="en-US" sz="2400" dirty="0"/>
              <a:t> times. </a:t>
            </a:r>
          </a:p>
          <a:p>
            <a:pPr lvl="0"/>
            <a:r>
              <a:rPr lang="en-US" sz="2400" dirty="0"/>
              <a:t>For example</a:t>
            </a:r>
            <a:r>
              <a:rPr lang="ru-RU" sz="2400" dirty="0"/>
              <a:t>:</a:t>
            </a:r>
          </a:p>
          <a:p>
            <a:pPr lvl="0"/>
            <a:r>
              <a:rPr lang="ru-RU" sz="2400" dirty="0"/>
              <a:t> </a:t>
            </a:r>
            <a:r>
              <a:rPr lang="en-US" sz="2400" dirty="0"/>
              <a:t>    </a:t>
            </a:r>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( 2 </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 2 ); </a:t>
            </a:r>
            <a:r>
              <a:rPr lang="ru-RU" dirty="0">
                <a:solidFill>
                  <a:schemeClr val="bg1">
                    <a:lumMod val="50000"/>
                  </a:schemeClr>
                </a:solidFill>
                <a:latin typeface="Consolas" pitchFamily="49" charset="0"/>
                <a:cs typeface="Consolas" pitchFamily="49" charset="0"/>
              </a:rPr>
              <a:t>// 4  (2 * 2)</a:t>
            </a:r>
          </a:p>
          <a:p>
            <a:pPr lvl="0"/>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( 2 </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 3 ); </a:t>
            </a:r>
            <a:r>
              <a:rPr lang="ru-RU" dirty="0">
                <a:solidFill>
                  <a:schemeClr val="bg1">
                    <a:lumMod val="50000"/>
                  </a:schemeClr>
                </a:solidFill>
                <a:latin typeface="Consolas" pitchFamily="49" charset="0"/>
                <a:cs typeface="Consolas" pitchFamily="49" charset="0"/>
              </a:rPr>
              <a:t>// 8  (2 * 2 * 2)</a:t>
            </a:r>
          </a:p>
          <a:p>
            <a:pPr lvl="0"/>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( 2 </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 4 ); </a:t>
            </a:r>
            <a:r>
              <a:rPr lang="ru-RU" dirty="0">
                <a:solidFill>
                  <a:schemeClr val="bg1">
                    <a:lumMod val="50000"/>
                  </a:schemeClr>
                </a:solidFill>
                <a:latin typeface="Consolas" pitchFamily="49" charset="0"/>
                <a:cs typeface="Consolas" pitchFamily="49" charset="0"/>
              </a:rPr>
              <a:t>// 16 (2 * 2 * 2 * 2)</a:t>
            </a:r>
          </a:p>
          <a:p>
            <a:pPr lvl="0"/>
            <a:r>
              <a:rPr lang="en-US" sz="2400" dirty="0"/>
              <a:t>The operator also works for non-integer numbers.</a:t>
            </a:r>
            <a:endParaRPr lang="ru-RU" sz="2400" dirty="0"/>
          </a:p>
          <a:p>
            <a:pPr lvl="0"/>
            <a:endParaRPr lang="ru-RU" sz="2400" dirty="0"/>
          </a:p>
          <a:p>
            <a:pPr lvl="0"/>
            <a:r>
              <a:rPr lang="en-US" sz="2400" dirty="0"/>
              <a:t>For example</a:t>
            </a:r>
            <a:r>
              <a:rPr lang="ru-RU" sz="2400" dirty="0"/>
              <a:t>:</a:t>
            </a:r>
          </a:p>
          <a:p>
            <a:pPr lvl="0"/>
            <a:r>
              <a:rPr lang="ru-RU" sz="2400" dirty="0"/>
              <a:t> </a:t>
            </a:r>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( 4 </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 (1/2) ); </a:t>
            </a:r>
            <a:r>
              <a:rPr lang="ru-RU" dirty="0">
                <a:solidFill>
                  <a:schemeClr val="bg1">
                    <a:lumMod val="50000"/>
                  </a:schemeClr>
                </a:solidFill>
                <a:latin typeface="Consolas" pitchFamily="49" charset="0"/>
                <a:cs typeface="Consolas" pitchFamily="49" charset="0"/>
              </a:rPr>
              <a:t>// 2 </a:t>
            </a:r>
            <a:r>
              <a:rPr lang="en-US" dirty="0">
                <a:solidFill>
                  <a:schemeClr val="bg1">
                    <a:lumMod val="50000"/>
                  </a:schemeClr>
                </a:solidFill>
                <a:latin typeface="Consolas" pitchFamily="49" charset="0"/>
                <a:cs typeface="Consolas" pitchFamily="49" charset="0"/>
              </a:rPr>
              <a:t>(1/2 degree is equivalent to taking the 					 square root)</a:t>
            </a:r>
            <a:endParaRPr lang="ru-RU" dirty="0">
              <a:solidFill>
                <a:schemeClr val="bg1">
                  <a:lumMod val="50000"/>
                </a:schemeClr>
              </a:solidFill>
              <a:latin typeface="Consolas" pitchFamily="49" charset="0"/>
              <a:cs typeface="Consolas" pitchFamily="49" charset="0"/>
            </a:endParaRPr>
          </a:p>
          <a:p>
            <a:pPr lvl="0"/>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( 8 </a:t>
            </a:r>
            <a:r>
              <a:rPr lang="ru-RU" b="1" dirty="0">
                <a:solidFill>
                  <a:srgbClr val="7030A0"/>
                </a:solidFill>
                <a:latin typeface="Consolas" pitchFamily="49" charset="0"/>
                <a:cs typeface="Consolas" pitchFamily="49" charset="0"/>
              </a:rPr>
              <a:t>**</a:t>
            </a:r>
            <a:r>
              <a:rPr lang="ru-RU" dirty="0">
                <a:latin typeface="Consolas" pitchFamily="49" charset="0"/>
                <a:cs typeface="Consolas" pitchFamily="49" charset="0"/>
              </a:rPr>
              <a:t> (1/3) ); </a:t>
            </a:r>
            <a:r>
              <a:rPr lang="en-US" dirty="0">
                <a:solidFill>
                  <a:schemeClr val="bg1">
                    <a:lumMod val="50000"/>
                  </a:schemeClr>
                </a:solidFill>
                <a:latin typeface="Consolas" pitchFamily="49" charset="0"/>
                <a:cs typeface="Consolas" pitchFamily="49" charset="0"/>
              </a:rPr>
              <a:t>// 2 (degree 1/3 is equivalent to taking a 						 cubic root)</a:t>
            </a:r>
            <a:endParaRPr lang="uk-UA"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Exponentiation</a:t>
            </a:r>
            <a:r>
              <a:rPr lang="uk-UA" b="1" dirty="0">
                <a:latin typeface="Proxima Nova Black" charset="0"/>
              </a:rPr>
              <a:t> **</a:t>
            </a:r>
            <a:endParaRPr lang="en-US" b="1" dirty="0">
              <a:latin typeface="Proxima Nova Black" charset="0"/>
            </a:endParaRPr>
          </a:p>
        </p:txBody>
      </p:sp>
    </p:spTree>
    <p:extLst>
      <p:ext uri="{BB962C8B-B14F-4D97-AF65-F5344CB8AC3E}">
        <p14:creationId xmlns:p14="http://schemas.microsoft.com/office/powerpoint/2010/main" val="224216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78196"/>
            <a:ext cx="11494709" cy="5528930"/>
          </a:xfrm>
        </p:spPr>
        <p:txBody>
          <a:bodyPr rtlCol="0">
            <a:normAutofit/>
          </a:bodyPr>
          <a:lstStyle/>
          <a:p>
            <a:r>
              <a:rPr lang="en-US" dirty="0"/>
              <a:t>If an expression has more than one operator, the execution order is defined by their </a:t>
            </a:r>
            <a:r>
              <a:rPr lang="en-US" b="1" i="1" dirty="0">
                <a:solidFill>
                  <a:srgbClr val="7030A0"/>
                </a:solidFill>
              </a:rPr>
              <a:t>precedence</a:t>
            </a:r>
            <a:r>
              <a:rPr lang="en-US" dirty="0"/>
              <a:t>, or, in other words, the default priority order of operators. </a:t>
            </a:r>
            <a:r>
              <a:rPr lang="uk-UA" dirty="0"/>
              <a:t>2 * 2 + 1</a:t>
            </a:r>
            <a:endParaRPr lang="en-US" dirty="0"/>
          </a:p>
          <a:p>
            <a:pPr marL="0" lvl="1" algn="just" defTabSz="360000">
              <a:spcAft>
                <a:spcPts val="1200"/>
              </a:spcAft>
            </a:pPr>
            <a:r>
              <a:rPr lang="en-US" sz="2000" dirty="0">
                <a:latin typeface="Arial" panose="020B0604020202020204" pitchFamily="34" charset="0"/>
                <a:cs typeface="Arial" panose="020B0604020202020204" pitchFamily="34" charset="0"/>
              </a:rPr>
              <a:t>To change the standard course of operations, some expressions can be </a:t>
            </a:r>
            <a:r>
              <a:rPr lang="en-US" sz="2000" b="1" dirty="0">
                <a:solidFill>
                  <a:srgbClr val="7030A0"/>
                </a:solidFill>
                <a:latin typeface="Arial" panose="020B0604020202020204" pitchFamily="34" charset="0"/>
                <a:cs typeface="Arial" panose="020B0604020202020204" pitchFamily="34" charset="0"/>
              </a:rPr>
              <a:t>put (taken) in brackets</a:t>
            </a:r>
            <a:r>
              <a:rPr lang="ru-RU" sz="2000" dirty="0">
                <a:latin typeface="Arial" panose="020B0604020202020204" pitchFamily="34" charset="0"/>
                <a:cs typeface="Arial" panose="020B0604020202020204" pitchFamily="34" charset="0"/>
              </a:rPr>
              <a:t>:</a:t>
            </a:r>
          </a:p>
          <a:p>
            <a:pPr marL="914306" lvl="3" defTabSz="360000"/>
            <a:r>
              <a:rPr lang="en-US" sz="1800" dirty="0">
                <a:solidFill>
                  <a:srgbClr val="0070C0"/>
                </a:solidFill>
                <a:latin typeface="Consolas" pitchFamily="49" charset="0"/>
                <a:cs typeface="Consolas" pitchFamily="49" charset="0"/>
              </a:rPr>
              <a:t>let</a:t>
            </a:r>
            <a:r>
              <a:rPr lang="ru-RU" sz="1800" dirty="0">
                <a:latin typeface="Consolas" pitchFamily="49" charset="0"/>
                <a:cs typeface="Consolas" pitchFamily="49" charset="0"/>
              </a:rPr>
              <a:t> </a:t>
            </a:r>
            <a:r>
              <a:rPr lang="en-US" sz="1800" dirty="0">
                <a:latin typeface="Consolas" pitchFamily="49" charset="0"/>
                <a:cs typeface="Consolas" pitchFamily="49" charset="0"/>
              </a:rPr>
              <a:t>m</a:t>
            </a:r>
            <a:r>
              <a:rPr lang="ru-RU" sz="1800" dirty="0">
                <a:latin typeface="Consolas" pitchFamily="49" charset="0"/>
                <a:cs typeface="Consolas" pitchFamily="49" charset="0"/>
              </a:rPr>
              <a:t> = </a:t>
            </a:r>
            <a:r>
              <a:rPr lang="en-US" sz="1800" dirty="0">
                <a:latin typeface="Consolas" pitchFamily="49" charset="0"/>
                <a:cs typeface="Consolas" pitchFamily="49" charset="0"/>
              </a:rPr>
              <a:t>2</a:t>
            </a:r>
            <a:r>
              <a:rPr lang="ru-RU" sz="1800" dirty="0">
                <a:latin typeface="Consolas" pitchFamily="49" charset="0"/>
                <a:cs typeface="Consolas" pitchFamily="49" charset="0"/>
              </a:rPr>
              <a:t>;</a:t>
            </a:r>
          </a:p>
          <a:p>
            <a:pPr marL="914306" lvl="3" defTabSz="360000"/>
            <a:r>
              <a:rPr lang="en-US" sz="1800" dirty="0">
                <a:solidFill>
                  <a:srgbClr val="0070C0"/>
                </a:solidFill>
                <a:latin typeface="Consolas" pitchFamily="49" charset="0"/>
                <a:cs typeface="Consolas" pitchFamily="49" charset="0"/>
              </a:rPr>
              <a:t>let</a:t>
            </a:r>
            <a:r>
              <a:rPr lang="ru-RU"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n</a:t>
            </a:r>
            <a:r>
              <a:rPr lang="ru-RU" sz="1800" dirty="0">
                <a:latin typeface="Consolas" pitchFamily="49" charset="0"/>
                <a:cs typeface="Consolas" pitchFamily="49" charset="0"/>
              </a:rPr>
              <a:t> = </a:t>
            </a:r>
            <a:r>
              <a:rPr lang="en-US" sz="1800" dirty="0">
                <a:latin typeface="Consolas" pitchFamily="49" charset="0"/>
                <a:cs typeface="Consolas" pitchFamily="49" charset="0"/>
              </a:rPr>
              <a:t>m</a:t>
            </a:r>
            <a:r>
              <a:rPr lang="ru-RU" sz="1800" dirty="0">
                <a:latin typeface="Consolas" pitchFamily="49" charset="0"/>
                <a:cs typeface="Consolas" pitchFamily="49" charset="0"/>
              </a:rPr>
              <a:t> </a:t>
            </a:r>
            <a:r>
              <a:rPr lang="en-US" sz="1800" dirty="0">
                <a:latin typeface="Consolas" pitchFamily="49" charset="0"/>
                <a:cs typeface="Consolas" pitchFamily="49" charset="0"/>
              </a:rPr>
              <a:t>*</a:t>
            </a:r>
            <a:r>
              <a:rPr lang="ru-RU" sz="1800" dirty="0">
                <a:latin typeface="Consolas" pitchFamily="49" charset="0"/>
                <a:cs typeface="Consolas" pitchFamily="49" charset="0"/>
              </a:rPr>
              <a:t> (</a:t>
            </a:r>
            <a:r>
              <a:rPr lang="en-US" sz="1800" dirty="0">
                <a:latin typeface="Consolas" pitchFamily="49" charset="0"/>
                <a:cs typeface="Consolas" pitchFamily="49" charset="0"/>
              </a:rPr>
              <a:t>4</a:t>
            </a:r>
            <a:r>
              <a:rPr lang="ru-RU" sz="1800" dirty="0">
                <a:latin typeface="Consolas" pitchFamily="49" charset="0"/>
                <a:cs typeface="Consolas" pitchFamily="49" charset="0"/>
              </a:rPr>
              <a:t> </a:t>
            </a:r>
            <a:r>
              <a:rPr lang="en-US" sz="1800" dirty="0">
                <a:latin typeface="Consolas" pitchFamily="49" charset="0"/>
                <a:cs typeface="Consolas" pitchFamily="49" charset="0"/>
              </a:rPr>
              <a:t>+</a:t>
            </a:r>
            <a:r>
              <a:rPr lang="ru-RU" sz="1800" dirty="0">
                <a:latin typeface="Consolas" pitchFamily="49" charset="0"/>
                <a:cs typeface="Consolas" pitchFamily="49" charset="0"/>
              </a:rPr>
              <a:t> 2);</a:t>
            </a:r>
          </a:p>
          <a:p>
            <a:pPr marL="914306" lvl="3" defTabSz="360000"/>
            <a:r>
              <a:rPr lang="ru-RU" sz="1800" dirty="0">
                <a:solidFill>
                  <a:srgbClr val="0070C0"/>
                </a:solidFill>
                <a:latin typeface="Consolas" pitchFamily="49" charset="0"/>
                <a:cs typeface="Consolas" pitchFamily="49" charset="0"/>
              </a:rPr>
              <a:t>console.log</a:t>
            </a:r>
            <a:r>
              <a:rPr lang="ru-RU" sz="1800" dirty="0">
                <a:latin typeface="Consolas" pitchFamily="49" charset="0"/>
                <a:cs typeface="Consolas" pitchFamily="49" charset="0"/>
              </a:rPr>
              <a:t>(</a:t>
            </a:r>
            <a:r>
              <a:rPr lang="en-US" sz="1800" dirty="0">
                <a:latin typeface="Consolas" pitchFamily="49" charset="0"/>
                <a:cs typeface="Consolas" pitchFamily="49" charset="0"/>
              </a:rPr>
              <a:t>n</a:t>
            </a:r>
            <a:r>
              <a:rPr lang="ru-RU" sz="1800" dirty="0">
                <a:latin typeface="Consolas" pitchFamily="49" charset="0"/>
                <a:cs typeface="Consolas" pitchFamily="49" charset="0"/>
              </a:rPr>
              <a:t>); </a:t>
            </a:r>
            <a:r>
              <a:rPr lang="ru-RU" sz="1800" dirty="0">
                <a:solidFill>
                  <a:schemeClr val="bg1">
                    <a:lumMod val="50000"/>
                  </a:schemeClr>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12</a:t>
            </a:r>
            <a:endParaRPr lang="ru-RU" sz="1800" dirty="0">
              <a:solidFill>
                <a:schemeClr val="bg1">
                  <a:lumMod val="50000"/>
                </a:schemeClr>
              </a:solidFill>
              <a:latin typeface="Consolas" pitchFamily="49" charset="0"/>
              <a:cs typeface="Consolas" pitchFamily="49" charset="0"/>
            </a:endParaRPr>
          </a:p>
          <a:p>
            <a:br>
              <a:rPr lang="en-US" sz="2400" dirty="0"/>
            </a:br>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8" y="212225"/>
            <a:ext cx="11565619" cy="525970"/>
          </a:xfrm>
        </p:spPr>
        <p:txBody>
          <a:bodyPr/>
          <a:lstStyle/>
          <a:p>
            <a:r>
              <a:rPr lang="en-US" b="1" dirty="0">
                <a:latin typeface="Proxima Nova Black" charset="0"/>
              </a:rPr>
              <a:t>Operator precedence</a:t>
            </a:r>
          </a:p>
        </p:txBody>
      </p:sp>
      <p:pic>
        <p:nvPicPr>
          <p:cNvPr id="2" name="Picture 1"/>
          <p:cNvPicPr>
            <a:picLocks noChangeAspect="1"/>
          </p:cNvPicPr>
          <p:nvPr/>
        </p:nvPicPr>
        <p:blipFill>
          <a:blip r:embed="rId3"/>
          <a:stretch>
            <a:fillRect/>
          </a:stretch>
        </p:blipFill>
        <p:spPr>
          <a:xfrm>
            <a:off x="1214568" y="3421625"/>
            <a:ext cx="8724910" cy="3432144"/>
          </a:xfrm>
          <a:prstGeom prst="rect">
            <a:avLst/>
          </a:prstGeom>
        </p:spPr>
      </p:pic>
      <p:sp>
        <p:nvSpPr>
          <p:cNvPr id="3" name="Rectangle 2"/>
          <p:cNvSpPr/>
          <p:nvPr/>
        </p:nvSpPr>
        <p:spPr>
          <a:xfrm>
            <a:off x="10125680" y="4491366"/>
            <a:ext cx="1918089" cy="646331"/>
          </a:xfrm>
          <a:prstGeom prst="rect">
            <a:avLst/>
          </a:prstGeom>
        </p:spPr>
        <p:txBody>
          <a:bodyPr wrap="none">
            <a:spAutoFit/>
          </a:bodyPr>
          <a:lstStyle/>
          <a:p>
            <a:pPr algn="ctr"/>
            <a:r>
              <a:rPr lang="en-US" dirty="0">
                <a:hlinkClick r:id="rId4"/>
              </a:rPr>
              <a:t>Full</a:t>
            </a:r>
            <a:r>
              <a:rPr lang="uk-UA" dirty="0">
                <a:hlinkClick r:id="rId4"/>
              </a:rPr>
              <a:t> </a:t>
            </a:r>
            <a:endParaRPr lang="en-US" dirty="0">
              <a:hlinkClick r:id="rId4"/>
            </a:endParaRPr>
          </a:p>
          <a:p>
            <a:r>
              <a:rPr lang="uk-UA" dirty="0" err="1">
                <a:hlinkClick r:id="rId4"/>
              </a:rPr>
              <a:t>precedence</a:t>
            </a:r>
            <a:r>
              <a:rPr lang="uk-UA" dirty="0">
                <a:hlinkClick r:id="rId4"/>
              </a:rPr>
              <a:t> </a:t>
            </a:r>
            <a:r>
              <a:rPr lang="en-US" dirty="0">
                <a:hlinkClick r:id="rId4"/>
              </a:rPr>
              <a:t> </a:t>
            </a:r>
            <a:r>
              <a:rPr lang="uk-UA" dirty="0" err="1">
                <a:hlinkClick r:id="rId4"/>
              </a:rPr>
              <a:t>table</a:t>
            </a:r>
            <a:r>
              <a:rPr lang="uk-UA" dirty="0"/>
              <a:t> </a:t>
            </a:r>
          </a:p>
        </p:txBody>
      </p:sp>
    </p:spTree>
    <p:extLst>
      <p:ext uri="{BB962C8B-B14F-4D97-AF65-F5344CB8AC3E}">
        <p14:creationId xmlns:p14="http://schemas.microsoft.com/office/powerpoint/2010/main" val="325925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835"/>
            <a:ext cx="11494709" cy="5667152"/>
          </a:xfrm>
        </p:spPr>
        <p:txBody>
          <a:bodyPr rtlCol="0">
            <a:normAutofit fontScale="85000" lnSpcReduction="20000"/>
          </a:bodyPr>
          <a:lstStyle/>
          <a:p>
            <a:pPr marL="0" lvl="1" algn="just" defTabSz="360000">
              <a:spcAft>
                <a:spcPts val="600"/>
              </a:spcAft>
            </a:pPr>
            <a:r>
              <a:rPr lang="en-US" sz="2600" dirty="0">
                <a:cs typeface="Arial" panose="020B0604020202020204" pitchFamily="34" charset="0"/>
              </a:rPr>
              <a:t>The </a:t>
            </a:r>
            <a:r>
              <a:rPr lang="en-US" sz="2600" b="1" dirty="0">
                <a:solidFill>
                  <a:srgbClr val="7030A0"/>
                </a:solidFill>
                <a:cs typeface="Arial" panose="020B0604020202020204" pitchFamily="34" charset="0"/>
              </a:rPr>
              <a:t>binary addition </a:t>
            </a:r>
            <a:r>
              <a:rPr lang="en-US" sz="2600" dirty="0">
                <a:cs typeface="Arial" panose="020B0604020202020204" pitchFamily="34" charset="0"/>
              </a:rPr>
              <a:t>operation can be used to </a:t>
            </a:r>
            <a:r>
              <a:rPr lang="en-US" sz="2600" b="1" dirty="0">
                <a:solidFill>
                  <a:srgbClr val="7030A0"/>
                </a:solidFill>
                <a:cs typeface="Arial" panose="020B0604020202020204" pitchFamily="34" charset="0"/>
              </a:rPr>
              <a:t>combine several lines into one</a:t>
            </a:r>
            <a:r>
              <a:rPr lang="ru-RU" sz="2600" dirty="0">
                <a:cs typeface="Arial" panose="020B0604020202020204" pitchFamily="34" charset="0"/>
              </a:rPr>
              <a:t>:</a:t>
            </a:r>
          </a:p>
          <a:p>
            <a:pPr marL="457152"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z = "Soft";</a:t>
            </a:r>
          </a:p>
          <a:p>
            <a:pPr marL="457152"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y = "serve";</a:t>
            </a:r>
          </a:p>
          <a:p>
            <a:pPr marL="457152"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res = z + y;</a:t>
            </a: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 </a:t>
            </a:r>
            <a:r>
              <a:rPr lang="en-US" dirty="0">
                <a:solidFill>
                  <a:schemeClr val="bg1">
                    <a:lumMod val="50000"/>
                  </a:schemeClr>
                </a:solidFill>
                <a:latin typeface="Consolas" pitchFamily="49" charset="0"/>
                <a:cs typeface="Consolas" pitchFamily="49" charset="0"/>
              </a:rPr>
              <a:t>// "</a:t>
            </a:r>
            <a:r>
              <a:rPr lang="en-US" dirty="0" err="1">
                <a:solidFill>
                  <a:schemeClr val="bg1">
                    <a:lumMod val="50000"/>
                  </a:schemeClr>
                </a:solidFill>
                <a:latin typeface="Consolas" pitchFamily="49" charset="0"/>
                <a:cs typeface="Consolas" pitchFamily="49" charset="0"/>
              </a:rPr>
              <a:t>Softserve</a:t>
            </a:r>
            <a:r>
              <a:rPr lang="en-US" dirty="0">
                <a:solidFill>
                  <a:schemeClr val="bg1">
                    <a:lumMod val="50000"/>
                  </a:schemeClr>
                </a:solidFill>
                <a:latin typeface="Consolas" pitchFamily="49" charset="0"/>
                <a:cs typeface="Consolas" pitchFamily="49" charset="0"/>
              </a:rPr>
              <a:t>"</a:t>
            </a:r>
          </a:p>
          <a:p>
            <a:pPr marL="0" lvl="1" algn="just" defTabSz="360000"/>
            <a:endParaRPr lang="ru-RU" sz="2600" dirty="0">
              <a:cs typeface="Arial" panose="020B0604020202020204" pitchFamily="34" charset="0"/>
            </a:endParaRPr>
          </a:p>
          <a:p>
            <a:pPr marL="0" lvl="1" algn="just" defTabSz="360000">
              <a:spcAft>
                <a:spcPts val="600"/>
              </a:spcAft>
            </a:pPr>
            <a:r>
              <a:rPr lang="en-US" sz="2600" dirty="0">
                <a:cs typeface="Arial" panose="020B0604020202020204" pitchFamily="34" charset="0"/>
              </a:rPr>
              <a:t>If </a:t>
            </a:r>
            <a:r>
              <a:rPr lang="en-US" sz="2600" b="1" dirty="0">
                <a:solidFill>
                  <a:srgbClr val="7030A0"/>
                </a:solidFill>
                <a:cs typeface="Arial" panose="020B0604020202020204" pitchFamily="34" charset="0"/>
              </a:rPr>
              <a:t>one of the arguments</a:t>
            </a:r>
            <a:r>
              <a:rPr lang="en-US" sz="2600" dirty="0">
                <a:solidFill>
                  <a:srgbClr val="7030A0"/>
                </a:solidFill>
                <a:cs typeface="Arial" panose="020B0604020202020204" pitchFamily="34" charset="0"/>
              </a:rPr>
              <a:t> </a:t>
            </a:r>
            <a:r>
              <a:rPr lang="en-US" sz="2600" dirty="0">
                <a:cs typeface="Arial" panose="020B0604020202020204" pitchFamily="34" charset="0"/>
              </a:rPr>
              <a:t>of the </a:t>
            </a:r>
            <a:r>
              <a:rPr lang="en-US" sz="2600" b="1" dirty="0">
                <a:solidFill>
                  <a:srgbClr val="7030A0"/>
                </a:solidFill>
                <a:cs typeface="Arial" panose="020B0604020202020204" pitchFamily="34" charset="0"/>
              </a:rPr>
              <a:t>binary addition </a:t>
            </a:r>
            <a:r>
              <a:rPr lang="en-US" sz="2600" dirty="0">
                <a:cs typeface="Arial" panose="020B0604020202020204" pitchFamily="34" charset="0"/>
              </a:rPr>
              <a:t>operation </a:t>
            </a:r>
            <a:r>
              <a:rPr lang="en-US" sz="2600" b="1" dirty="0">
                <a:solidFill>
                  <a:srgbClr val="7030A0"/>
                </a:solidFill>
                <a:cs typeface="Arial" panose="020B0604020202020204" pitchFamily="34" charset="0"/>
              </a:rPr>
              <a:t>is a string</a:t>
            </a:r>
            <a:r>
              <a:rPr lang="en-US" sz="2600" dirty="0">
                <a:cs typeface="Arial" panose="020B0604020202020204" pitchFamily="34" charset="0"/>
              </a:rPr>
              <a:t>, then the </a:t>
            </a:r>
            <a:r>
              <a:rPr lang="en-US" sz="2600" b="1" dirty="0">
                <a:solidFill>
                  <a:srgbClr val="7030A0"/>
                </a:solidFill>
                <a:cs typeface="Arial" panose="020B0604020202020204" pitchFamily="34" charset="0"/>
              </a:rPr>
              <a:t>second will be converted to a string</a:t>
            </a:r>
            <a:r>
              <a:rPr lang="ru-RU" sz="2600" dirty="0">
                <a:cs typeface="Arial" panose="020B0604020202020204" pitchFamily="34" charset="0"/>
              </a:rPr>
              <a:t>:</a:t>
            </a:r>
            <a:endParaRPr lang="en-US" sz="2600" dirty="0">
              <a:solidFill>
                <a:srgbClr val="00B050"/>
              </a:solidFill>
              <a:cs typeface="Courier New" panose="02070309020205020404" pitchFamily="49" charset="0"/>
            </a:endParaRP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(5 + "1"); </a:t>
            </a:r>
            <a:r>
              <a:rPr lang="uk-UA"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"51"</a:t>
            </a: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("5" + 1); </a:t>
            </a:r>
            <a:r>
              <a:rPr lang="uk-UA"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"51"</a:t>
            </a: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("10" + </a:t>
            </a:r>
            <a:r>
              <a:rPr lang="en-US" dirty="0">
                <a:solidFill>
                  <a:srgbClr val="0000FF"/>
                </a:solidFill>
                <a:latin typeface="Consolas" pitchFamily="49" charset="0"/>
                <a:cs typeface="Consolas" pitchFamily="49" charset="0"/>
              </a:rPr>
              <a:t>true</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"10true"</a:t>
            </a: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("10" + </a:t>
            </a:r>
            <a:r>
              <a:rPr lang="en-US" dirty="0">
                <a:solidFill>
                  <a:srgbClr val="0000FF"/>
                </a:solidFill>
                <a:latin typeface="Consolas" pitchFamily="49" charset="0"/>
                <a:cs typeface="Consolas" pitchFamily="49" charset="0"/>
              </a:rPr>
              <a:t>null</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"1</a:t>
            </a:r>
            <a:r>
              <a:rPr lang="uk-UA" dirty="0">
                <a:solidFill>
                  <a:schemeClr val="bg1">
                    <a:lumMod val="50000"/>
                  </a:schemeClr>
                </a:solidFill>
                <a:latin typeface="Consolas" pitchFamily="49" charset="0"/>
                <a:cs typeface="Consolas" pitchFamily="49" charset="0"/>
              </a:rPr>
              <a:t>0</a:t>
            </a:r>
            <a:r>
              <a:rPr lang="en-US" dirty="0">
                <a:solidFill>
                  <a:schemeClr val="bg1">
                    <a:lumMod val="50000"/>
                  </a:schemeClr>
                </a:solidFill>
                <a:latin typeface="Consolas" pitchFamily="49" charset="0"/>
                <a:cs typeface="Consolas" pitchFamily="49" charset="0"/>
              </a:rPr>
              <a:t>null"</a:t>
            </a:r>
          </a:p>
          <a:p>
            <a:pPr marL="457152"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z;</a:t>
            </a:r>
          </a:p>
          <a:p>
            <a:pPr marL="457152"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("1" + z); </a:t>
            </a:r>
            <a:r>
              <a:rPr lang="uk-UA" dirty="0">
                <a:latin typeface="Consolas" pitchFamily="49" charset="0"/>
                <a:cs typeface="Consolas" pitchFamily="49" charset="0"/>
              </a:rPr>
              <a:t>    </a:t>
            </a:r>
            <a:endParaRPr lang="ru-RU" dirty="0">
              <a:latin typeface="Arial" panose="020B0604020202020204" pitchFamily="34" charset="0"/>
              <a:cs typeface="Arial" panose="020B0604020202020204" pitchFamily="34" charset="0"/>
            </a:endParaRPr>
          </a:p>
          <a:p>
            <a:pPr marL="0" lvl="1" algn="just" defTabSz="360000">
              <a:spcAft>
                <a:spcPts val="600"/>
              </a:spcAft>
            </a:pPr>
            <a:endParaRPr lang="ru-RU" b="1" dirty="0">
              <a:latin typeface="Arial" panose="020B0604020202020204" pitchFamily="34" charset="0"/>
              <a:cs typeface="Arial" panose="020B0604020202020204" pitchFamily="34" charset="0"/>
            </a:endParaRPr>
          </a:p>
          <a:p>
            <a:pPr marL="0" lvl="1" algn="just" defTabSz="360000">
              <a:spcAft>
                <a:spcPts val="600"/>
              </a:spcAft>
            </a:pPr>
            <a:r>
              <a:rPr lang="en-US" sz="2800" b="1" dirty="0">
                <a:solidFill>
                  <a:srgbClr val="7030A0"/>
                </a:solidFill>
                <a:cs typeface="Arial" panose="020B0604020202020204" pitchFamily="34" charset="0"/>
              </a:rPr>
              <a:t>Other mathematical operations </a:t>
            </a:r>
            <a:r>
              <a:rPr lang="en-US" sz="2800" dirty="0">
                <a:cs typeface="Arial" panose="020B0604020202020204" pitchFamily="34" charset="0"/>
              </a:rPr>
              <a:t>work only with </a:t>
            </a:r>
            <a:r>
              <a:rPr lang="en-US" sz="2800" b="1" dirty="0">
                <a:solidFill>
                  <a:srgbClr val="7030A0"/>
                </a:solidFill>
                <a:cs typeface="Arial" panose="020B0604020202020204" pitchFamily="34" charset="0"/>
              </a:rPr>
              <a:t>numbers</a:t>
            </a:r>
            <a:r>
              <a:rPr lang="en-US" sz="2800" dirty="0">
                <a:cs typeface="Arial" panose="020B0604020202020204" pitchFamily="34" charset="0"/>
              </a:rPr>
              <a:t> and always </a:t>
            </a:r>
            <a:r>
              <a:rPr lang="en-US" sz="2800" b="1" dirty="0">
                <a:solidFill>
                  <a:srgbClr val="7030A0"/>
                </a:solidFill>
                <a:cs typeface="Arial" panose="020B0604020202020204" pitchFamily="34" charset="0"/>
              </a:rPr>
              <a:t>convert arguments to numbers</a:t>
            </a:r>
            <a:r>
              <a:rPr lang="en-US" sz="2800" dirty="0">
                <a:cs typeface="Arial" panose="020B0604020202020204" pitchFamily="34" charset="0"/>
              </a:rPr>
              <a:t>:</a:t>
            </a:r>
            <a:endParaRPr lang="uk-UA" sz="2800" dirty="0">
              <a:cs typeface="Arial" panose="020B0604020202020204" pitchFamily="34" charset="0"/>
            </a:endParaRPr>
          </a:p>
          <a:p>
            <a:pPr marL="0" lvl="1" indent="0" algn="just" defTabSz="360000">
              <a:spcAft>
                <a:spcPts val="600"/>
              </a:spcAft>
              <a:buNone/>
            </a:pPr>
            <a:r>
              <a:rPr lang="uk-UA" dirty="0">
                <a:solidFill>
                  <a:srgbClr val="0070C0"/>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5</a:t>
            </a:r>
            <a:r>
              <a:rPr lang="ru-RU" dirty="0">
                <a:latin typeface="Consolas" pitchFamily="49" charset="0"/>
                <a:cs typeface="Consolas" pitchFamily="49" charset="0"/>
              </a:rPr>
              <a:t>" - 2);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3</a:t>
            </a:r>
            <a:endParaRPr lang="ru-RU" dirty="0">
              <a:solidFill>
                <a:schemeClr val="bg1">
                  <a:lumMod val="50000"/>
                </a:schemeClr>
              </a:solidFill>
              <a:latin typeface="Consolas" pitchFamily="49" charset="0"/>
              <a:cs typeface="Consolas" pitchFamily="49" charset="0"/>
            </a:endParaRPr>
          </a:p>
          <a:p>
            <a:pPr marL="457152" lvl="2" defTabSz="360000"/>
            <a:r>
              <a:rPr lang="en-US"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8</a:t>
            </a:r>
            <a:r>
              <a:rPr lang="ru-RU" dirty="0">
                <a:latin typeface="Consolas" pitchFamily="49" charset="0"/>
                <a:cs typeface="Consolas" pitchFamily="49" charset="0"/>
              </a:rPr>
              <a:t> / "</a:t>
            </a:r>
            <a:r>
              <a:rPr lang="en-US" dirty="0">
                <a:latin typeface="Consolas" pitchFamily="49" charset="0"/>
                <a:cs typeface="Consolas" pitchFamily="49" charset="0"/>
              </a:rPr>
              <a:t>4</a:t>
            </a:r>
            <a:r>
              <a:rPr lang="ru-RU"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2</a:t>
            </a:r>
            <a:endParaRPr lang="ru-RU"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37448"/>
            <a:ext cx="11565619" cy="525970"/>
          </a:xfrm>
        </p:spPr>
        <p:txBody>
          <a:bodyPr/>
          <a:lstStyle/>
          <a:p>
            <a:pPr marL="0" lvl="1"/>
            <a:r>
              <a:rPr lang="en-US" sz="3600" dirty="0">
                <a:solidFill>
                  <a:schemeClr val="tx1">
                    <a:lumMod val="95000"/>
                    <a:lumOff val="5000"/>
                  </a:schemeClr>
                </a:solidFill>
                <a:latin typeface="Proxima Nova Black" charset="0"/>
                <a:cs typeface="Arial" panose="020B0604020202020204" pitchFamily="34" charset="0"/>
              </a:rPr>
              <a:t>String addition</a:t>
            </a:r>
            <a:endParaRPr lang="ru-RU" sz="3600" dirty="0">
              <a:solidFill>
                <a:schemeClr val="tx1">
                  <a:lumMod val="95000"/>
                  <a:lumOff val="5000"/>
                </a:schemeClr>
              </a:solidFill>
              <a:latin typeface="Proxima Nova Black" charset="0"/>
              <a:cs typeface="Arial" panose="020B0604020202020204" pitchFamily="34" charset="0"/>
            </a:endParaRPr>
          </a:p>
        </p:txBody>
      </p:sp>
      <p:sp>
        <p:nvSpPr>
          <p:cNvPr id="2" name="Прямоугольник 1"/>
          <p:cNvSpPr/>
          <p:nvPr/>
        </p:nvSpPr>
        <p:spPr>
          <a:xfrm>
            <a:off x="3838340" y="4594658"/>
            <a:ext cx="2849525" cy="369332"/>
          </a:xfrm>
          <a:prstGeom prst="rect">
            <a:avLst/>
          </a:prstGeom>
        </p:spPr>
        <p:txBody>
          <a:bodyPr wrap="square">
            <a:spAutoFit/>
          </a:bodyPr>
          <a:lstStyle/>
          <a:p>
            <a:pPr marL="457152" lvl="2" defTabSz="360000"/>
            <a:r>
              <a:rPr lang="en-US" dirty="0">
                <a:solidFill>
                  <a:schemeClr val="bg1">
                    <a:lumMod val="50000"/>
                  </a:schemeClr>
                </a:solidFill>
                <a:latin typeface="Consolas" pitchFamily="49" charset="0"/>
                <a:cs typeface="Consolas" pitchFamily="49" charset="0"/>
              </a:rPr>
              <a:t>// "1undefined"</a:t>
            </a:r>
            <a:endParaRPr lang="ru-RU" dirty="0">
              <a:solidFill>
                <a:schemeClr val="bg1">
                  <a:lumMod val="50000"/>
                </a:schemeClr>
              </a:solidFill>
              <a:latin typeface="Consolas" pitchFamily="49" charset="0"/>
              <a:cs typeface="Consolas" pitchFamily="49" charset="0"/>
            </a:endParaRPr>
          </a:p>
        </p:txBody>
      </p:sp>
    </p:spTree>
    <p:extLst>
      <p:ext uri="{BB962C8B-B14F-4D97-AF65-F5344CB8AC3E}">
        <p14:creationId xmlns:p14="http://schemas.microsoft.com/office/powerpoint/2010/main" val="1819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586143" y="1137797"/>
            <a:ext cx="10939550" cy="4994062"/>
          </a:xfrm>
        </p:spPr>
        <p:txBody>
          <a:bodyPr rtlCol="0">
            <a:normAutofit/>
          </a:bodyPr>
          <a:lstStyle/>
          <a:p>
            <a:pPr marL="0" lvl="1" algn="just" defTabSz="360000"/>
            <a:r>
              <a:rPr lang="en-US" sz="2400" b="1" dirty="0">
                <a:solidFill>
                  <a:srgbClr val="7030A0"/>
                </a:solidFill>
                <a:cs typeface="Arial" panose="020B0604020202020204" pitchFamily="34" charset="0"/>
              </a:rPr>
              <a:t>Assignment</a:t>
            </a:r>
            <a:r>
              <a:rPr lang="en-US" sz="2400" dirty="0">
                <a:cs typeface="Arial" panose="020B0604020202020204" pitchFamily="34" charset="0"/>
              </a:rPr>
              <a:t> </a:t>
            </a:r>
            <a:r>
              <a:rPr lang="en-US" sz="2400" b="1" dirty="0">
                <a:solidFill>
                  <a:srgbClr val="7030A0"/>
                </a:solidFill>
                <a:cs typeface="Arial" panose="020B0604020202020204" pitchFamily="34" charset="0"/>
              </a:rPr>
              <a:t>operation</a:t>
            </a:r>
            <a:r>
              <a:rPr lang="en-US" sz="2400" dirty="0">
                <a:cs typeface="Arial" panose="020B0604020202020204" pitchFamily="34" charset="0"/>
              </a:rPr>
              <a:t> looks like an equal sign</a:t>
            </a:r>
            <a:r>
              <a:rPr lang="ru-RU" sz="2400" dirty="0">
                <a:cs typeface="Arial" panose="020B0604020202020204" pitchFamily="34" charset="0"/>
              </a:rPr>
              <a:t> </a:t>
            </a:r>
            <a:r>
              <a:rPr lang="ru-RU" sz="2400" b="1" dirty="0">
                <a:solidFill>
                  <a:srgbClr val="7030A0"/>
                </a:solidFill>
                <a:cs typeface="Arial" panose="020B0604020202020204" pitchFamily="34" charset="0"/>
              </a:rPr>
              <a:t>=</a:t>
            </a:r>
            <a:r>
              <a:rPr lang="ru-RU" sz="2400" dirty="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1</a:t>
            </a:r>
            <a:r>
              <a:rPr lang="en-US" sz="2000" dirty="0">
                <a:latin typeface="Consolas" pitchFamily="49" charset="0"/>
                <a:cs typeface="Consolas" pitchFamily="49" charset="0"/>
              </a:rPr>
              <a:t>0</a:t>
            </a:r>
            <a:r>
              <a:rPr lang="ru-RU" sz="2000" dirty="0">
                <a:latin typeface="Consolas" pitchFamily="49" charset="0"/>
                <a:cs typeface="Consolas" pitchFamily="49" charset="0"/>
              </a:rPr>
              <a:t> </a:t>
            </a:r>
            <a:r>
              <a:rPr lang="en-US" sz="2000" dirty="0">
                <a:latin typeface="Consolas" pitchFamily="49" charset="0"/>
                <a:cs typeface="Consolas" pitchFamily="49" charset="0"/>
              </a:rPr>
              <a:t>-</a:t>
            </a:r>
            <a:r>
              <a:rPr lang="ru-RU" sz="2000" dirty="0">
                <a:latin typeface="Consolas" pitchFamily="49" charset="0"/>
                <a:cs typeface="Consolas" pitchFamily="49" charset="0"/>
              </a:rPr>
              <a:t> </a:t>
            </a:r>
            <a:r>
              <a:rPr lang="en-US" sz="2000" dirty="0">
                <a:latin typeface="Consolas" pitchFamily="49" charset="0"/>
                <a:cs typeface="Consolas" pitchFamily="49" charset="0"/>
              </a:rPr>
              <a:t>4</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z</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6</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400" dirty="0">
                <a:cs typeface="Arial" panose="020B0604020202020204" pitchFamily="34" charset="0"/>
              </a:rPr>
              <a:t>It evaluates the expression that is on the right, and assigns the result to the variable that is indicated on the left. The expression can be quite complex and include any other variables:</a:t>
            </a:r>
            <a:endParaRPr lang="ru-RU" sz="2400" dirty="0">
              <a:cs typeface="Arial" panose="020B0604020202020204" pitchFamily="34" charset="0"/>
            </a:endParaRPr>
          </a:p>
          <a:p>
            <a:pPr marL="0" lvl="1" defTabSz="360000"/>
            <a:r>
              <a:rPr lang="en-US" sz="2000" dirty="0">
                <a:solidFill>
                  <a:srgbClr val="0000FF"/>
                </a:solidFill>
                <a:latin typeface="Consolas" pitchFamily="49" charset="0"/>
                <a:cs typeface="Consolas" pitchFamily="49" charset="0"/>
              </a:rPr>
              <a:t>let</a:t>
            </a:r>
            <a:r>
              <a:rPr lang="ru-RU"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1;</a:t>
            </a:r>
          </a:p>
          <a:p>
            <a:pPr marL="0" lvl="1" defTabSz="360000"/>
            <a:r>
              <a:rPr lang="en-US" sz="2000" dirty="0">
                <a:solidFill>
                  <a:srgbClr val="0000FF"/>
                </a:solidFill>
                <a:latin typeface="Consolas" pitchFamily="49" charset="0"/>
                <a:cs typeface="Consolas" pitchFamily="49" charset="0"/>
              </a:rPr>
              <a:t>let</a:t>
            </a:r>
            <a:r>
              <a:rPr lang="ru-RU"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k</a:t>
            </a:r>
            <a:r>
              <a:rPr lang="ru-RU" sz="2000" dirty="0">
                <a:latin typeface="Consolas" pitchFamily="49" charset="0"/>
                <a:cs typeface="Consolas" pitchFamily="49" charset="0"/>
              </a:rPr>
              <a:t> = 2;</a:t>
            </a:r>
          </a:p>
          <a:p>
            <a:pPr marL="0" lvl="1"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z + k +</a:t>
            </a:r>
            <a:r>
              <a:rPr lang="ru-RU" sz="2000" dirty="0">
                <a:latin typeface="Consolas" pitchFamily="49" charset="0"/>
                <a:cs typeface="Consolas" pitchFamily="49" charset="0"/>
              </a:rPr>
              <a:t> 3; </a:t>
            </a:r>
            <a:r>
              <a:rPr lang="en-US" sz="2000" dirty="0">
                <a:solidFill>
                  <a:schemeClr val="bg1">
                    <a:lumMod val="50000"/>
                  </a:schemeClr>
                </a:solidFill>
                <a:latin typeface="Consolas" pitchFamily="49" charset="0"/>
                <a:cs typeface="Consolas" pitchFamily="49" charset="0"/>
              </a:rPr>
              <a:t>// First, a calculation will be performed using the </a:t>
            </a:r>
            <a:r>
              <a:rPr lang="uk-UA"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current value of the variable z, then the result</a:t>
            </a:r>
            <a:r>
              <a:rPr lang="uk-UA"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will be </a:t>
            </a:r>
            <a:r>
              <a:rPr lang="uk-UA"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saved in it (the old variable z will be erased)</a:t>
            </a:r>
            <a:endParaRPr lang="ru-RU" sz="2000" dirty="0">
              <a:solidFill>
                <a:schemeClr val="bg1">
                  <a:lumMod val="50000"/>
                </a:schemeClr>
              </a:solidFill>
              <a:latin typeface="Consolas" pitchFamily="49" charset="0"/>
              <a:cs typeface="Consolas" pitchFamily="49" charset="0"/>
            </a:endParaRPr>
          </a:p>
          <a:p>
            <a:pPr marL="0" lvl="1" defTabSz="360000"/>
            <a:r>
              <a:rPr lang="en-US" sz="2000" dirty="0">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z</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6</a:t>
            </a:r>
          </a:p>
          <a:p>
            <a:endParaRPr lang="en-US" sz="2000" dirty="0">
              <a:solidFill>
                <a:schemeClr val="accent4">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Assignment Operators</a:t>
            </a:r>
            <a:endParaRPr lang="en-US" b="1" dirty="0">
              <a:latin typeface="Proxima Nova Black" charset="0"/>
            </a:endParaRPr>
          </a:p>
        </p:txBody>
      </p:sp>
      <p:sp>
        <p:nvSpPr>
          <p:cNvPr id="5" name="Скругленный прямоугольник 4"/>
          <p:cNvSpPr/>
          <p:nvPr/>
        </p:nvSpPr>
        <p:spPr>
          <a:xfrm>
            <a:off x="701758" y="5709683"/>
            <a:ext cx="8817930" cy="723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The "=" operator returns a value</a:t>
            </a:r>
            <a:endParaRPr lang="ru-RU" sz="2200" dirty="0"/>
          </a:p>
        </p:txBody>
      </p:sp>
      <p:sp>
        <p:nvSpPr>
          <p:cNvPr id="6" name="Прямоугольник 5"/>
          <p:cNvSpPr/>
          <p:nvPr/>
        </p:nvSpPr>
        <p:spPr>
          <a:xfrm>
            <a:off x="129078" y="5563358"/>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1381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5177948"/>
          </a:xfrm>
        </p:spPr>
        <p:txBody>
          <a:bodyPr rtlCol="0">
            <a:normAutofit fontScale="92500" lnSpcReduction="10000"/>
          </a:bodyPr>
          <a:lstStyle/>
          <a:p>
            <a:pPr marL="0" lvl="1" algn="just" defTabSz="360000"/>
            <a:r>
              <a:rPr lang="en-US" sz="2400" dirty="0">
                <a:cs typeface="Arial" panose="020B0604020202020204" pitchFamily="34" charset="0"/>
              </a:rPr>
              <a:t>If you need to apply an operation to a variable and save the result in it, you can shorten the record using </a:t>
            </a:r>
            <a:r>
              <a:rPr lang="en-US" sz="2400" b="1" dirty="0">
                <a:solidFill>
                  <a:srgbClr val="7030A0"/>
                </a:solidFill>
                <a:cs typeface="Arial" panose="020B0604020202020204" pitchFamily="34" charset="0"/>
              </a:rPr>
              <a:t>combined operations</a:t>
            </a:r>
            <a:r>
              <a:rPr lang="en-US" sz="2400" dirty="0">
                <a:cs typeface="Arial" panose="020B0604020202020204" pitchFamily="34" charset="0"/>
              </a:rPr>
              <a:t>:</a:t>
            </a:r>
          </a:p>
          <a:p>
            <a:pPr marL="0" lvl="1" algn="just" defTabSz="360000"/>
            <a:r>
              <a:rPr lang="en-US" sz="2400" dirty="0">
                <a:cs typeface="Arial" panose="020B0604020202020204" pitchFamily="34" charset="0"/>
              </a:rPr>
              <a:t>Addition followed by assignment </a:t>
            </a:r>
            <a:r>
              <a:rPr lang="ru-RU" sz="2000" b="1"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457200" lvl="2"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2; </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+ 2;</a:t>
            </a:r>
          </a:p>
          <a:p>
            <a:pPr marL="342900"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Subtraction followed by assignment</a:t>
            </a:r>
            <a:r>
              <a:rPr lang="ru-RU" sz="2000" dirty="0">
                <a:latin typeface="Arial" panose="020B0604020202020204" pitchFamily="34" charset="0"/>
                <a:cs typeface="Arial" panose="020B0604020202020204" pitchFamily="34" charset="0"/>
              </a:rPr>
              <a:t> </a:t>
            </a:r>
            <a:r>
              <a:rPr lang="ru-RU" sz="2000" b="1"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t>
            </a:r>
            <a:endParaRPr lang="ru-RU" sz="2000" b="1" dirty="0">
              <a:latin typeface="Arial" panose="020B0604020202020204" pitchFamily="34" charset="0"/>
              <a:cs typeface="Arial" panose="020B0604020202020204" pitchFamily="34" charset="0"/>
            </a:endParaRPr>
          </a:p>
          <a:p>
            <a:pPr marL="457200"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457200" lvl="2"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2; </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- 2;</a:t>
            </a:r>
          </a:p>
          <a:p>
            <a:pPr marL="285750" lvl="1" indent="-28575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Multiplication followed by assignment </a:t>
            </a:r>
            <a:r>
              <a:rPr lang="ru-RU" sz="2000" b="1"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457200" lvl="2"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2; </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2;</a:t>
            </a:r>
          </a:p>
          <a:p>
            <a:pPr marL="285750" lvl="1" indent="-28575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Division followed by assignment </a:t>
            </a:r>
            <a:r>
              <a:rPr lang="ru-RU" sz="2000" b="1"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457200" lvl="2"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2; </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2;</a:t>
            </a:r>
          </a:p>
          <a:p>
            <a:pPr marL="285750" lvl="1" indent="-28575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Receiving the remainder of the division with subsequent assignment </a:t>
            </a:r>
            <a:r>
              <a:rPr lang="ru-RU" sz="2000" b="1"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z</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457200" lvl="2" defTabSz="360000"/>
            <a:r>
              <a:rPr lang="en-US" sz="2000" dirty="0">
                <a:latin typeface="Consolas" pitchFamily="49" charset="0"/>
                <a:cs typeface="Consolas" pitchFamily="49" charset="0"/>
              </a:rPr>
              <a:t>z</a:t>
            </a:r>
            <a:r>
              <a:rPr lang="ru-RU" sz="2000" dirty="0">
                <a:latin typeface="Consolas" pitchFamily="49" charset="0"/>
                <a:cs typeface="Consolas" pitchFamily="49" charset="0"/>
              </a:rPr>
              <a:t> %= 2; </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z</a:t>
            </a:r>
            <a:r>
              <a:rPr lang="ru-RU" sz="2000" dirty="0">
                <a:solidFill>
                  <a:schemeClr val="bg1">
                    <a:lumMod val="50000"/>
                  </a:schemeClr>
                </a:solidFill>
                <a:latin typeface="Consolas" pitchFamily="49" charset="0"/>
                <a:cs typeface="Consolas" pitchFamily="49" charset="0"/>
              </a:rPr>
              <a:t> % 2;</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01246"/>
            <a:ext cx="11565619" cy="525970"/>
          </a:xfrm>
        </p:spPr>
        <p:txBody>
          <a:bodyPr/>
          <a:lstStyle/>
          <a:p>
            <a:r>
              <a:rPr lang="en-US" sz="3600" b="1" dirty="0">
                <a:latin typeface="Proxima Nova Black" charset="0"/>
              </a:rPr>
              <a:t>Assignment Operators.</a:t>
            </a:r>
            <a:r>
              <a:rPr lang="en-US" sz="3600" dirty="0">
                <a:latin typeface="Proxima Nova Black" charset="0"/>
              </a:rPr>
              <a:t> </a:t>
            </a:r>
            <a:r>
              <a:rPr lang="en-US" b="1" dirty="0">
                <a:latin typeface="Proxima Nova Black" charset="0"/>
              </a:rPr>
              <a:t>Modify-in-place</a:t>
            </a:r>
          </a:p>
        </p:txBody>
      </p:sp>
    </p:spTree>
    <p:extLst>
      <p:ext uri="{BB962C8B-B14F-4D97-AF65-F5344CB8AC3E}">
        <p14:creationId xmlns:p14="http://schemas.microsoft.com/office/powerpoint/2010/main" val="313418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23284" y="1212225"/>
            <a:ext cx="11802139" cy="5443755"/>
          </a:xfrm>
        </p:spPr>
        <p:txBody>
          <a:bodyPr rtlCol="0">
            <a:noAutofit/>
          </a:bodyPr>
          <a:lstStyle/>
          <a:p>
            <a:pPr marL="0" lvl="1" algn="just" defTabSz="360000"/>
            <a:r>
              <a:rPr lang="en-US" sz="2400" dirty="0">
                <a:cs typeface="Arial" panose="020B0604020202020204" pitchFamily="34" charset="0"/>
              </a:rPr>
              <a:t>To check the conditions, </a:t>
            </a:r>
            <a:r>
              <a:rPr lang="en-US" sz="2400" b="1" dirty="0">
                <a:solidFill>
                  <a:srgbClr val="7030A0"/>
                </a:solidFill>
                <a:cs typeface="Arial" panose="020B0604020202020204" pitchFamily="34" charset="0"/>
              </a:rPr>
              <a:t>comparison operations</a:t>
            </a:r>
            <a:r>
              <a:rPr lang="en-US" sz="2400" dirty="0">
                <a:cs typeface="Arial" panose="020B0604020202020204" pitchFamily="34" charset="0"/>
              </a:rPr>
              <a:t> are used. All comparison operations are </a:t>
            </a:r>
            <a:r>
              <a:rPr lang="en-US" sz="2400" b="1" dirty="0">
                <a:solidFill>
                  <a:srgbClr val="7030A0"/>
                </a:solidFill>
                <a:cs typeface="Arial" panose="020B0604020202020204" pitchFamily="34" charset="0"/>
              </a:rPr>
              <a:t>binary</a:t>
            </a:r>
            <a:r>
              <a:rPr lang="en-US" sz="2400" dirty="0">
                <a:cs typeface="Arial" panose="020B0604020202020204" pitchFamily="34" charset="0"/>
              </a:rPr>
              <a:t> and return a logical data type (Boolean):</a:t>
            </a:r>
          </a:p>
          <a:p>
            <a:pPr marL="114322" lvl="1" indent="-342900" algn="just" defTabSz="360000">
              <a:buClrTx/>
              <a:buFont typeface="Arial" panose="020B0604020202020204" pitchFamily="34" charset="0"/>
              <a:buChar char="•"/>
            </a:pPr>
            <a:r>
              <a:rPr lang="en-US" sz="2400" b="1" dirty="0">
                <a:solidFill>
                  <a:srgbClr val="7030A0"/>
                </a:solidFill>
                <a:cs typeface="Arial" panose="020B0604020202020204" pitchFamily="34" charset="0"/>
              </a:rPr>
              <a:t>Equals</a:t>
            </a:r>
            <a:r>
              <a:rPr lang="en-US" sz="2400" dirty="0">
                <a:cs typeface="Arial" panose="020B0604020202020204" pitchFamily="34" charset="0"/>
              </a:rPr>
              <a:t> </a:t>
            </a:r>
            <a:r>
              <a:rPr lang="en-US" sz="2400" b="1" dirty="0">
                <a:solidFill>
                  <a:srgbClr val="7030A0"/>
                </a:solidFill>
                <a:cs typeface="Arial" panose="020B0604020202020204" pitchFamily="34" charset="0"/>
              </a:rPr>
              <a:t>==   </a:t>
            </a:r>
            <a:r>
              <a:rPr lang="en-US" sz="2400" dirty="0">
                <a:cs typeface="Arial" panose="020B0604020202020204" pitchFamily="34" charset="0"/>
              </a:rPr>
              <a:t>if the arguments are equal - the result is true, otherwise false</a:t>
            </a: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 10);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 20); </a:t>
            </a:r>
            <a:r>
              <a:rPr lang="en-US" sz="2000" dirty="0">
                <a:solidFill>
                  <a:schemeClr val="bg1">
                    <a:lumMod val="50000"/>
                  </a:schemeClr>
                </a:solidFill>
                <a:latin typeface="Consolas" pitchFamily="49" charset="0"/>
                <a:cs typeface="Consolas" pitchFamily="49" charset="0"/>
              </a:rPr>
              <a:t>// false</a:t>
            </a:r>
          </a:p>
          <a:p>
            <a:pPr marL="342900" lvl="1" indent="-342900" algn="just" defTabSz="360000">
              <a:buClrTx/>
              <a:buFont typeface="Arial" panose="020B0604020202020204" pitchFamily="34" charset="0"/>
              <a:buChar char="•"/>
            </a:pPr>
            <a:r>
              <a:rPr lang="en-US" sz="2400" b="1" dirty="0">
                <a:solidFill>
                  <a:srgbClr val="7030A0"/>
                </a:solidFill>
                <a:cs typeface="Consolas" pitchFamily="49" charset="0"/>
              </a:rPr>
              <a:t>Not equal !=</a:t>
            </a:r>
            <a:r>
              <a:rPr lang="en-US" sz="2400" dirty="0">
                <a:cs typeface="Consolas" pitchFamily="49" charset="0"/>
              </a:rPr>
              <a:t>   If the arguments are not equal, the result is true, otherwise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 10); </a:t>
            </a:r>
            <a:r>
              <a:rPr lang="en-US" sz="2000" dirty="0">
                <a:solidFill>
                  <a:schemeClr val="bg1">
                    <a:lumMod val="50000"/>
                  </a:schemeClr>
                </a:solidFill>
                <a:latin typeface="Consolas" pitchFamily="49" charset="0"/>
                <a:cs typeface="Consolas" pitchFamily="49" charset="0"/>
              </a:rPr>
              <a:t>// false</a:t>
            </a:r>
            <a:endParaRPr lang="en-US" sz="2000" dirty="0">
              <a:solidFill>
                <a:srgbClr val="00B050"/>
              </a:solidFill>
              <a:latin typeface="Consolas" pitchFamily="49" charset="0"/>
              <a:cs typeface="Consolas" pitchFamily="49" charset="0"/>
            </a:endParaRP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 20); </a:t>
            </a:r>
            <a:r>
              <a:rPr lang="en-US" sz="2000" dirty="0">
                <a:solidFill>
                  <a:schemeClr val="bg1">
                    <a:lumMod val="50000"/>
                  </a:schemeClr>
                </a:solidFill>
                <a:latin typeface="Consolas" pitchFamily="49" charset="0"/>
                <a:cs typeface="Consolas" pitchFamily="49" charset="0"/>
              </a:rPr>
              <a:t>// true</a:t>
            </a:r>
            <a:endParaRPr lang="en-US" sz="2000" dirty="0">
              <a:solidFill>
                <a:srgbClr val="00B050"/>
              </a:solidFill>
              <a:latin typeface="Consolas" pitchFamily="49" charset="0"/>
              <a:cs typeface="Consolas" pitchFamily="49" charset="0"/>
            </a:endParaRPr>
          </a:p>
          <a:p>
            <a:pPr marL="342900" lvl="1" indent="-342900" algn="just" defTabSz="360000">
              <a:buClrTx/>
              <a:buFont typeface="Arial" panose="020B0604020202020204" pitchFamily="34" charset="0"/>
              <a:buChar char="•"/>
            </a:pPr>
            <a:r>
              <a:rPr lang="en-US" sz="2400" b="1" dirty="0">
                <a:solidFill>
                  <a:srgbClr val="7030A0"/>
                </a:solidFill>
                <a:cs typeface="Consolas" pitchFamily="49" charset="0"/>
              </a:rPr>
              <a:t>Greater &gt;</a:t>
            </a:r>
            <a:r>
              <a:rPr lang="en-US" sz="2400" dirty="0">
                <a:cs typeface="Consolas" pitchFamily="49" charset="0"/>
              </a:rPr>
              <a:t>   if the left argument is greater than the right, the result is true, otherwise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&gt; 10); </a:t>
            </a:r>
            <a:r>
              <a:rPr lang="en-US" sz="2000" dirty="0">
                <a:solidFill>
                  <a:schemeClr val="bg1">
                    <a:lumMod val="50000"/>
                  </a:schemeClr>
                </a:solidFill>
                <a:latin typeface="Consolas" pitchFamily="49" charset="0"/>
                <a:cs typeface="Consolas" pitchFamily="49" charset="0"/>
              </a:rPr>
              <a:t>// false</a:t>
            </a:r>
            <a:endParaRPr lang="en-US" sz="2000" dirty="0">
              <a:solidFill>
                <a:srgbClr val="00B050"/>
              </a:solidFill>
              <a:latin typeface="Consolas" pitchFamily="49" charset="0"/>
              <a:cs typeface="Consolas" pitchFamily="49" charset="0"/>
            </a:endParaRP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&gt; 20); </a:t>
            </a:r>
            <a:r>
              <a:rPr lang="en-US" sz="2000" dirty="0">
                <a:solidFill>
                  <a:schemeClr val="bg1">
                    <a:lumMod val="50000"/>
                  </a:schemeClr>
                </a:solidFill>
                <a:latin typeface="Consolas" pitchFamily="49" charset="0"/>
                <a:cs typeface="Consolas" pitchFamily="49" charset="0"/>
              </a:rPr>
              <a:t>// false</a:t>
            </a:r>
            <a:endParaRPr lang="en-US" sz="2000" dirty="0">
              <a:solidFill>
                <a:srgbClr val="00B050"/>
              </a:solidFill>
              <a:latin typeface="Consolas" pitchFamily="49" charset="0"/>
              <a:cs typeface="Consolas" pitchFamily="49" charset="0"/>
            </a:endParaRPr>
          </a:p>
          <a:p>
            <a:pPr marL="342900" lvl="1" indent="-342900" algn="just" defTabSz="360000">
              <a:buClrTx/>
              <a:buFont typeface="Arial" panose="020B0604020202020204" pitchFamily="34" charset="0"/>
              <a:buChar char="•"/>
            </a:pPr>
            <a:r>
              <a:rPr lang="en-US" sz="2400" b="1" dirty="0">
                <a:solidFill>
                  <a:srgbClr val="7030A0"/>
                </a:solidFill>
                <a:cs typeface="Consolas" pitchFamily="49" charset="0"/>
              </a:rPr>
              <a:t>Less than &lt;</a:t>
            </a:r>
            <a:r>
              <a:rPr lang="en-US" sz="2400" dirty="0">
                <a:cs typeface="Consolas" pitchFamily="49" charset="0"/>
              </a:rPr>
              <a:t>  if the right argument is greater than the left - the result is true, otherwise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&lt; 10); </a:t>
            </a:r>
            <a:r>
              <a:rPr lang="en-US" sz="2000" dirty="0">
                <a:solidFill>
                  <a:schemeClr val="bg1">
                    <a:lumMod val="50000"/>
                  </a:schemeClr>
                </a:solidFill>
                <a:latin typeface="Consolas" pitchFamily="49" charset="0"/>
                <a:cs typeface="Consolas" pitchFamily="49" charset="0"/>
              </a:rPr>
              <a:t>// false</a:t>
            </a:r>
            <a:endParaRPr lang="en-US" sz="2000" dirty="0">
              <a:solidFill>
                <a:srgbClr val="00B050"/>
              </a:solidFill>
              <a:latin typeface="Consolas" pitchFamily="49" charset="0"/>
              <a:cs typeface="Consolas" pitchFamily="49" charset="0"/>
            </a:endParaRP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&lt; 20); </a:t>
            </a:r>
            <a:r>
              <a:rPr lang="en-US" sz="2000" dirty="0">
                <a:solidFill>
                  <a:schemeClr val="bg1">
                    <a:lumMod val="50000"/>
                  </a:schemeClr>
                </a:solidFill>
                <a:latin typeface="Consolas" pitchFamily="49" charset="0"/>
                <a:cs typeface="Consolas" pitchFamily="49" charset="0"/>
              </a:rPr>
              <a:t>// true</a:t>
            </a:r>
            <a:endParaRPr lang="en-US"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Comparison Operators</a:t>
            </a:r>
            <a:endParaRPr lang="en-US" b="1" dirty="0">
              <a:latin typeface="Proxima Nova Black" charset="0"/>
            </a:endParaRPr>
          </a:p>
        </p:txBody>
      </p:sp>
    </p:spTree>
    <p:extLst>
      <p:ext uri="{BB962C8B-B14F-4D97-AF65-F5344CB8AC3E}">
        <p14:creationId xmlns:p14="http://schemas.microsoft.com/office/powerpoint/2010/main" val="18193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87078" y="1212225"/>
            <a:ext cx="11494709" cy="5443755"/>
          </a:xfrm>
        </p:spPr>
        <p:txBody>
          <a:bodyPr rtlCol="0">
            <a:noAutofit/>
          </a:bodyPr>
          <a:lstStyle/>
          <a:p>
            <a:pPr marL="342900" lvl="1" indent="-342900" algn="just" defTabSz="360000">
              <a:buFont typeface="Arial" panose="020B0604020202020204" pitchFamily="34" charset="0"/>
              <a:buChar char="•"/>
            </a:pPr>
            <a:r>
              <a:rPr lang="en-US" sz="2400" b="1" dirty="0">
                <a:solidFill>
                  <a:srgbClr val="7030A0"/>
                </a:solidFill>
                <a:cs typeface="Consolas" pitchFamily="49" charset="0"/>
              </a:rPr>
              <a:t>Greater than or equal to &gt;=</a:t>
            </a:r>
            <a:r>
              <a:rPr lang="en-US" sz="2400" dirty="0">
                <a:cs typeface="Consolas" pitchFamily="49" charset="0"/>
              </a:rPr>
              <a:t>, if the left argument is greater than the right or the arguments are equal, the result is true, otherwise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&gt;= 10);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&gt;= 20); </a:t>
            </a:r>
            <a:r>
              <a:rPr lang="en-US" sz="2000" dirty="0">
                <a:solidFill>
                  <a:schemeClr val="bg1">
                    <a:lumMod val="50000"/>
                  </a:schemeClr>
                </a:solidFill>
                <a:latin typeface="Consolas" pitchFamily="49" charset="0"/>
                <a:cs typeface="Consolas" pitchFamily="49" charset="0"/>
              </a:rPr>
              <a:t>// false</a:t>
            </a:r>
          </a:p>
          <a:p>
            <a:pPr marL="342900" lvl="1" indent="-342900" algn="just" defTabSz="360000">
              <a:buFont typeface="Arial" panose="020B0604020202020204" pitchFamily="34" charset="0"/>
              <a:buChar char="•"/>
            </a:pPr>
            <a:endParaRPr lang="en-US" sz="2400" dirty="0">
              <a:cs typeface="Consolas" pitchFamily="49" charset="0"/>
            </a:endParaRPr>
          </a:p>
          <a:p>
            <a:pPr marL="342900" lvl="1" indent="-342900" algn="just" defTabSz="360000">
              <a:buFont typeface="Arial" panose="020B0604020202020204" pitchFamily="34" charset="0"/>
              <a:buChar char="•"/>
            </a:pPr>
            <a:r>
              <a:rPr lang="en-US" sz="2400" b="1" dirty="0">
                <a:solidFill>
                  <a:srgbClr val="7030A0"/>
                </a:solidFill>
                <a:cs typeface="Consolas" pitchFamily="49" charset="0"/>
              </a:rPr>
              <a:t>Less than or equal to &lt;=</a:t>
            </a:r>
            <a:r>
              <a:rPr lang="en-US" sz="2400" dirty="0">
                <a:cs typeface="Consolas" pitchFamily="49" charset="0"/>
              </a:rPr>
              <a:t>, if the right argument is greater than the left or the arguments are equal, the result is true, otherwise false</a:t>
            </a:r>
          </a:p>
          <a:p>
            <a:pPr marL="457152" lvl="2" indent="0" algn="just" defTabSz="36000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&lt;= 10);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(10 &lt;= 20); </a:t>
            </a:r>
            <a:r>
              <a:rPr lang="en-US" sz="2000" dirty="0">
                <a:solidFill>
                  <a:schemeClr val="bg1">
                    <a:lumMod val="50000"/>
                  </a:schemeClr>
                </a:solidFill>
                <a:latin typeface="Consolas" pitchFamily="49" charset="0"/>
                <a:cs typeface="Consolas" pitchFamily="49" charset="0"/>
              </a:rPr>
              <a:t>// true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Comparison Operators</a:t>
            </a:r>
            <a:endParaRPr lang="en-US" b="1" dirty="0">
              <a:latin typeface="Proxima Nova Black" charset="0"/>
            </a:endParaRPr>
          </a:p>
        </p:txBody>
      </p:sp>
    </p:spTree>
    <p:extLst>
      <p:ext uri="{BB962C8B-B14F-4D97-AF65-F5344CB8AC3E}">
        <p14:creationId xmlns:p14="http://schemas.microsoft.com/office/powerpoint/2010/main" val="353307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861337"/>
            <a:ext cx="11494709" cy="5358697"/>
          </a:xfrm>
        </p:spPr>
        <p:txBody>
          <a:bodyPr rtlCol="0">
            <a:noAutofit/>
          </a:bodyPr>
          <a:lstStyle/>
          <a:p>
            <a:pPr marL="0" lvl="1" algn="just" defTabSz="360000"/>
            <a:r>
              <a:rPr lang="en-US" dirty="0">
                <a:cs typeface="Consolas" pitchFamily="49" charset="0"/>
              </a:rPr>
              <a:t>If both arguments of the comparison operations are strings, then a </a:t>
            </a:r>
            <a:r>
              <a:rPr lang="en-US" b="1" dirty="0">
                <a:solidFill>
                  <a:srgbClr val="7030A0"/>
                </a:solidFill>
                <a:cs typeface="Consolas" pitchFamily="49" charset="0"/>
              </a:rPr>
              <a:t>string-by-string comparison</a:t>
            </a:r>
            <a:r>
              <a:rPr lang="en-US" dirty="0">
                <a:cs typeface="Consolas" pitchFamily="49" charset="0"/>
              </a:rPr>
              <a:t> of strings occurs:</a:t>
            </a:r>
            <a:endParaRPr lang="ru-RU" dirty="0">
              <a:cs typeface="Consolas" pitchFamily="49" charset="0"/>
            </a:endParaRPr>
          </a:p>
          <a:p>
            <a:pPr marL="0" lvl="1" defTabSz="360000"/>
            <a:r>
              <a:rPr lang="en-US" sz="1900" dirty="0">
                <a:solidFill>
                  <a:srgbClr val="0070C0"/>
                </a:solidFill>
                <a:latin typeface="Consolas" pitchFamily="49" charset="0"/>
                <a:cs typeface="Consolas" pitchFamily="49" charset="0"/>
              </a:rPr>
              <a:t>console.log</a:t>
            </a:r>
            <a:r>
              <a:rPr lang="en-US" sz="1900" dirty="0">
                <a:latin typeface="Consolas" pitchFamily="49" charset="0"/>
                <a:cs typeface="Consolas" pitchFamily="49" charset="0"/>
              </a:rPr>
              <a:t>(</a:t>
            </a:r>
            <a:r>
              <a:rPr lang="ru-RU" sz="1900" dirty="0">
                <a:latin typeface="Consolas" pitchFamily="49" charset="0"/>
                <a:cs typeface="Consolas" pitchFamily="49" charset="0"/>
              </a:rPr>
              <a:t>"</a:t>
            </a:r>
            <a:r>
              <a:rPr lang="en-US" sz="1900" dirty="0">
                <a:latin typeface="Consolas" pitchFamily="49" charset="0"/>
                <a:cs typeface="Consolas" pitchFamily="49" charset="0"/>
              </a:rPr>
              <a:t>K</a:t>
            </a:r>
            <a:r>
              <a:rPr lang="ru-RU" sz="1900" dirty="0">
                <a:latin typeface="Consolas" pitchFamily="49" charset="0"/>
                <a:cs typeface="Consolas" pitchFamily="49" charset="0"/>
              </a:rPr>
              <a:t>" &lt; "</a:t>
            </a:r>
            <a:r>
              <a:rPr lang="en-US" sz="1900" dirty="0">
                <a:latin typeface="Consolas" pitchFamily="49" charset="0"/>
                <a:cs typeface="Consolas" pitchFamily="49" charset="0"/>
              </a:rPr>
              <a:t>L</a:t>
            </a:r>
            <a:r>
              <a:rPr lang="ru-RU" sz="1900" dirty="0">
                <a:latin typeface="Consolas" pitchFamily="49" charset="0"/>
                <a:cs typeface="Consolas" pitchFamily="49" charset="0"/>
              </a:rPr>
              <a:t>"); </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true</a:t>
            </a:r>
            <a:endParaRPr lang="ru-RU" sz="1900" dirty="0">
              <a:solidFill>
                <a:schemeClr val="bg1">
                  <a:lumMod val="50000"/>
                </a:schemeClr>
              </a:solidFill>
              <a:latin typeface="Consolas" pitchFamily="49" charset="0"/>
              <a:cs typeface="Consolas" pitchFamily="49" charset="0"/>
            </a:endParaRPr>
          </a:p>
          <a:p>
            <a:pPr marL="0" lvl="1" algn="just" defTabSz="360000"/>
            <a:endParaRPr lang="en-US" sz="1900" dirty="0">
              <a:latin typeface="Consolas" pitchFamily="49" charset="0"/>
              <a:cs typeface="Consolas" pitchFamily="49" charset="0"/>
            </a:endParaRPr>
          </a:p>
          <a:p>
            <a:pPr marL="0" lvl="1" algn="just" defTabSz="360000"/>
            <a:r>
              <a:rPr lang="en-US" dirty="0">
                <a:cs typeface="Consolas" pitchFamily="49" charset="0"/>
              </a:rPr>
              <a:t>Letters are compared alphabetically. The later the letter in the alphabet (the further) the larger it is. First, the first letters are compared, then the second, and so on, until one is larger than the other</a:t>
            </a:r>
            <a:endParaRPr lang="ru-RU" dirty="0">
              <a:cs typeface="Consolas" pitchFamily="49" charset="0"/>
            </a:endParaRPr>
          </a:p>
          <a:p>
            <a:pPr marL="0" lvl="1" algn="just" defTabSz="360000"/>
            <a:endParaRPr lang="ru-RU" sz="1900" dirty="0">
              <a:latin typeface="Consolas" pitchFamily="49" charset="0"/>
              <a:cs typeface="Consolas" pitchFamily="49" charset="0"/>
            </a:endParaRPr>
          </a:p>
          <a:p>
            <a:pPr marL="0" lvl="1" algn="just" defTabSz="360000"/>
            <a:r>
              <a:rPr lang="en-US" dirty="0">
                <a:cs typeface="Consolas" pitchFamily="49" charset="0"/>
              </a:rPr>
              <a:t>If the first letter of the left line is larger, then the left line is larger, regardless of the remaining characters</a:t>
            </a:r>
            <a:r>
              <a:rPr lang="ru-RU" dirty="0">
                <a:cs typeface="Consolas" pitchFamily="49" charset="0"/>
              </a:rPr>
              <a:t>:</a:t>
            </a:r>
          </a:p>
          <a:p>
            <a:pPr marL="0" lvl="1" defTabSz="360000"/>
            <a:r>
              <a:rPr lang="en-US" sz="1900" dirty="0">
                <a:solidFill>
                  <a:srgbClr val="0070C0"/>
                </a:solidFill>
                <a:latin typeface="Consolas" pitchFamily="49" charset="0"/>
                <a:cs typeface="Consolas" pitchFamily="49" charset="0"/>
              </a:rPr>
              <a:t>console.log</a:t>
            </a:r>
            <a:r>
              <a:rPr lang="ru-RU" sz="1900" dirty="0">
                <a:latin typeface="Consolas" pitchFamily="49" charset="0"/>
                <a:cs typeface="Consolas" pitchFamily="49" charset="0"/>
              </a:rPr>
              <a:t>("</a:t>
            </a:r>
            <a:r>
              <a:rPr lang="en-US" sz="1900" dirty="0">
                <a:latin typeface="Consolas" pitchFamily="49" charset="0"/>
                <a:cs typeface="Consolas" pitchFamily="49" charset="0"/>
              </a:rPr>
              <a:t>SR</a:t>
            </a:r>
            <a:r>
              <a:rPr lang="ru-RU" sz="1900" dirty="0">
                <a:latin typeface="Consolas" pitchFamily="49" charset="0"/>
                <a:cs typeface="Consolas" pitchFamily="49" charset="0"/>
              </a:rPr>
              <a:t>" &gt; "</a:t>
            </a:r>
            <a:r>
              <a:rPr lang="en-US" sz="1900" dirty="0">
                <a:latin typeface="Consolas" pitchFamily="49" charset="0"/>
                <a:cs typeface="Consolas" pitchFamily="49" charset="0"/>
              </a:rPr>
              <a:t>RS</a:t>
            </a:r>
            <a:r>
              <a:rPr lang="ru-RU"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true</a:t>
            </a:r>
            <a:endParaRPr lang="ru-RU" sz="1900" dirty="0">
              <a:solidFill>
                <a:schemeClr val="bg1">
                  <a:lumMod val="50000"/>
                </a:schemeClr>
              </a:solidFill>
              <a:latin typeface="Consolas" pitchFamily="49" charset="0"/>
              <a:cs typeface="Consolas" pitchFamily="49" charset="0"/>
            </a:endParaRPr>
          </a:p>
          <a:p>
            <a:pPr marL="0" lvl="1" algn="just" defTabSz="360000"/>
            <a:endParaRPr lang="ru-RU" sz="1900" dirty="0">
              <a:latin typeface="Consolas" pitchFamily="49" charset="0"/>
              <a:cs typeface="Consolas" pitchFamily="49" charset="0"/>
            </a:endParaRPr>
          </a:p>
          <a:p>
            <a:pPr marL="0" lvl="1" algn="just" defTabSz="360000"/>
            <a:r>
              <a:rPr lang="en-US" dirty="0">
                <a:cs typeface="Consolas" pitchFamily="49" charset="0"/>
              </a:rPr>
              <a:t>If the first letters in the two lines are the same - the comparison goes further</a:t>
            </a:r>
            <a:r>
              <a:rPr lang="ru-RU" dirty="0">
                <a:cs typeface="Consolas" pitchFamily="49" charset="0"/>
              </a:rPr>
              <a:t>:</a:t>
            </a:r>
          </a:p>
          <a:p>
            <a:pPr marL="0" lvl="1" defTabSz="360000"/>
            <a:r>
              <a:rPr lang="en-US" sz="1900" dirty="0">
                <a:solidFill>
                  <a:srgbClr val="0070C0"/>
                </a:solidFill>
                <a:latin typeface="Consolas" pitchFamily="49" charset="0"/>
                <a:cs typeface="Consolas" pitchFamily="49" charset="0"/>
              </a:rPr>
              <a:t>console.log</a:t>
            </a:r>
            <a:r>
              <a:rPr lang="ru-RU" sz="1900" dirty="0">
                <a:latin typeface="Consolas" pitchFamily="49" charset="0"/>
                <a:cs typeface="Consolas" pitchFamily="49" charset="0"/>
              </a:rPr>
              <a:t>("</a:t>
            </a:r>
            <a:r>
              <a:rPr lang="en-US" sz="1900" dirty="0">
                <a:latin typeface="Consolas" pitchFamily="49" charset="0"/>
                <a:cs typeface="Consolas" pitchFamily="49" charset="0"/>
              </a:rPr>
              <a:t>PRT</a:t>
            </a:r>
            <a:r>
              <a:rPr lang="ru-RU" sz="1900" dirty="0">
                <a:latin typeface="Consolas" pitchFamily="49" charset="0"/>
                <a:cs typeface="Consolas" pitchFamily="49" charset="0"/>
              </a:rPr>
              <a:t>" &gt; "</a:t>
            </a:r>
            <a:r>
              <a:rPr lang="en-US" sz="1900" dirty="0">
                <a:latin typeface="Consolas" pitchFamily="49" charset="0"/>
                <a:cs typeface="Consolas" pitchFamily="49" charset="0"/>
              </a:rPr>
              <a:t>PRS</a:t>
            </a:r>
            <a:r>
              <a:rPr lang="ru-RU" sz="1900" dirty="0">
                <a:latin typeface="Consolas" pitchFamily="49" charset="0"/>
                <a:cs typeface="Consolas" pitchFamily="49" charset="0"/>
              </a:rPr>
              <a:t>"); </a:t>
            </a:r>
            <a:r>
              <a:rPr lang="ru-RU" sz="1900" dirty="0">
                <a:solidFill>
                  <a:schemeClr val="bg1">
                    <a:lumMod val="50000"/>
                  </a:schemeClr>
                </a:solidFill>
                <a:latin typeface="Consolas" pitchFamily="49" charset="0"/>
                <a:cs typeface="Consolas" pitchFamily="49" charset="0"/>
              </a:rPr>
              <a:t>// </a:t>
            </a:r>
            <a:r>
              <a:rPr lang="ru-RU" sz="1900" dirty="0" err="1">
                <a:solidFill>
                  <a:schemeClr val="bg1">
                    <a:lumMod val="50000"/>
                  </a:schemeClr>
                </a:solidFill>
                <a:latin typeface="Consolas" pitchFamily="49" charset="0"/>
                <a:cs typeface="Consolas" pitchFamily="49" charset="0"/>
              </a:rPr>
              <a:t>true</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because</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T</a:t>
            </a:r>
            <a:r>
              <a:rPr lang="ru-RU" sz="1900" dirty="0">
                <a:solidFill>
                  <a:schemeClr val="bg1">
                    <a:lumMod val="50000"/>
                  </a:schemeClr>
                </a:solidFill>
                <a:latin typeface="Consolas" pitchFamily="49" charset="0"/>
                <a:cs typeface="Consolas" pitchFamily="49" charset="0"/>
              </a:rPr>
              <a:t>" &gt; "</a:t>
            </a:r>
            <a:r>
              <a:rPr lang="en-US" sz="1900" dirty="0">
                <a:solidFill>
                  <a:schemeClr val="bg1">
                    <a:lumMod val="50000"/>
                  </a:schemeClr>
                </a:solidFill>
                <a:latin typeface="Consolas" pitchFamily="49" charset="0"/>
                <a:cs typeface="Consolas" pitchFamily="49" charset="0"/>
              </a:rPr>
              <a:t>S</a:t>
            </a:r>
            <a:r>
              <a:rPr lang="ru-RU" sz="1900" dirty="0">
                <a:solidFill>
                  <a:schemeClr val="bg1">
                    <a:lumMod val="50000"/>
                  </a:schemeClr>
                </a:solidFill>
                <a:latin typeface="Consolas" pitchFamily="49" charset="0"/>
                <a:cs typeface="Consolas" pitchFamily="49" charset="0"/>
              </a:rPr>
              <a:t>"</a:t>
            </a:r>
          </a:p>
          <a:p>
            <a:pPr marL="0" lvl="1" algn="just" defTabSz="360000"/>
            <a:endParaRPr lang="ru-RU" sz="1900" dirty="0">
              <a:latin typeface="Consolas" pitchFamily="49" charset="0"/>
              <a:cs typeface="Consolas" pitchFamily="49" charset="0"/>
            </a:endParaRPr>
          </a:p>
          <a:p>
            <a:pPr marL="0" lvl="1" algn="just" defTabSz="360000"/>
            <a:r>
              <a:rPr lang="en-US" dirty="0">
                <a:cs typeface="Consolas" pitchFamily="49" charset="0"/>
              </a:rPr>
              <a:t>Any letter is greater than the absence of a letter</a:t>
            </a:r>
            <a:r>
              <a:rPr lang="ru-RU" dirty="0">
                <a:cs typeface="Consolas" pitchFamily="49" charset="0"/>
              </a:rPr>
              <a:t>:</a:t>
            </a:r>
          </a:p>
          <a:p>
            <a:pPr marL="0" lvl="1" defTabSz="360000"/>
            <a:r>
              <a:rPr lang="en-US" sz="1900" dirty="0">
                <a:solidFill>
                  <a:srgbClr val="0070C0"/>
                </a:solidFill>
                <a:latin typeface="Consolas" pitchFamily="49" charset="0"/>
                <a:cs typeface="Consolas" pitchFamily="49" charset="0"/>
              </a:rPr>
              <a:t>console.log</a:t>
            </a:r>
            <a:r>
              <a:rPr lang="ru-RU" sz="1900" dirty="0">
                <a:latin typeface="Consolas" pitchFamily="49" charset="0"/>
                <a:cs typeface="Consolas" pitchFamily="49" charset="0"/>
              </a:rPr>
              <a:t>("</a:t>
            </a:r>
            <a:r>
              <a:rPr lang="en-US" sz="1900" dirty="0">
                <a:latin typeface="Consolas" pitchFamily="49" charset="0"/>
                <a:cs typeface="Consolas" pitchFamily="49" charset="0"/>
              </a:rPr>
              <a:t>PRT</a:t>
            </a:r>
            <a:r>
              <a:rPr lang="ru-RU" sz="1900" dirty="0">
                <a:latin typeface="Consolas" pitchFamily="49" charset="0"/>
                <a:cs typeface="Consolas" pitchFamily="49" charset="0"/>
              </a:rPr>
              <a:t>" &gt; "</a:t>
            </a:r>
            <a:r>
              <a:rPr lang="en-US" sz="1900" dirty="0">
                <a:latin typeface="Consolas" pitchFamily="49" charset="0"/>
                <a:cs typeface="Consolas" pitchFamily="49" charset="0"/>
              </a:rPr>
              <a:t>PR</a:t>
            </a:r>
            <a:r>
              <a:rPr lang="ru-RU" sz="1900" dirty="0">
                <a:latin typeface="Consolas" pitchFamily="49" charset="0"/>
                <a:cs typeface="Consolas" pitchFamily="49" charset="0"/>
              </a:rPr>
              <a:t>"); </a:t>
            </a:r>
            <a:r>
              <a:rPr lang="ru-RU" sz="1900" dirty="0">
                <a:solidFill>
                  <a:srgbClr val="00B050"/>
                </a:solidFill>
                <a:latin typeface="Consolas" pitchFamily="49" charset="0"/>
                <a:cs typeface="Consolas" pitchFamily="49" charset="0"/>
              </a:rPr>
              <a:t>// </a:t>
            </a:r>
            <a:r>
              <a:rPr lang="ru-RU" sz="1900" dirty="0" err="1">
                <a:solidFill>
                  <a:schemeClr val="bg1">
                    <a:lumMod val="50000"/>
                  </a:schemeClr>
                </a:solidFill>
                <a:latin typeface="Consolas" pitchFamily="49" charset="0"/>
                <a:cs typeface="Consolas" pitchFamily="49" charset="0"/>
              </a:rPr>
              <a:t>true</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because</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T</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more than nothing</a:t>
            </a:r>
            <a:endParaRPr lang="ru-RU" sz="1900" b="1" dirty="0">
              <a:solidFill>
                <a:schemeClr val="bg1">
                  <a:lumMod val="50000"/>
                </a:schemeClr>
              </a:solidFill>
              <a:latin typeface="Consolas" pitchFamily="49" charset="0"/>
              <a:cs typeface="Consolas" pitchFamily="49" charset="0"/>
            </a:endParaRPr>
          </a:p>
          <a:p>
            <a:pPr marL="0" lvl="1" algn="just" defTabSz="360000"/>
            <a:endParaRPr lang="ru-RU" sz="1900" dirty="0">
              <a:latin typeface="Consolas" pitchFamily="49" charset="0"/>
              <a:cs typeface="Consolas" pitchFamily="49" charset="0"/>
            </a:endParaRPr>
          </a:p>
          <a:p>
            <a:pPr marL="0" lvl="1" algn="just" defTabSz="360000"/>
            <a:r>
              <a:rPr lang="en-US" dirty="0">
                <a:cs typeface="Consolas" pitchFamily="49" charset="0"/>
              </a:rPr>
              <a:t>This comparison is called </a:t>
            </a:r>
            <a:r>
              <a:rPr lang="en-US" b="1" dirty="0">
                <a:solidFill>
                  <a:srgbClr val="7030A0"/>
                </a:solidFill>
                <a:cs typeface="Consolas" pitchFamily="49" charset="0"/>
              </a:rPr>
              <a:t>lexicographic</a:t>
            </a:r>
            <a:r>
              <a:rPr lang="en-US" dirty="0">
                <a:cs typeface="Consolas" pitchFamily="49" charset="0"/>
              </a:rPr>
              <a:t>.</a:t>
            </a:r>
            <a:endParaRPr lang="en-US" b="1"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25970"/>
          </a:xfrm>
        </p:spPr>
        <p:txBody>
          <a:bodyPr/>
          <a:lstStyle/>
          <a:p>
            <a:r>
              <a:rPr lang="en-US" sz="3600" b="1" dirty="0">
                <a:latin typeface="Proxima Nova Black" charset="0"/>
              </a:rPr>
              <a:t>Comparison Operators. String comparison</a:t>
            </a:r>
          </a:p>
        </p:txBody>
      </p:sp>
    </p:spTree>
    <p:extLst>
      <p:ext uri="{BB962C8B-B14F-4D97-AF65-F5344CB8AC3E}">
        <p14:creationId xmlns:p14="http://schemas.microsoft.com/office/powerpoint/2010/main" val="2133160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5267" y="1010093"/>
            <a:ext cx="11494709" cy="5454507"/>
          </a:xfrm>
        </p:spPr>
        <p:txBody>
          <a:bodyPr rtlCol="0">
            <a:noAutofit/>
          </a:bodyPr>
          <a:lstStyle/>
          <a:p>
            <a:pPr marL="0" lvl="1" algn="just" defTabSz="360000"/>
            <a:r>
              <a:rPr lang="en-US" sz="2400" dirty="0"/>
              <a:t>A regular equality check == has a problem. It cannot differentiate 0 from false. This happens because operands of different types are </a:t>
            </a:r>
            <a:r>
              <a:rPr lang="en-US" sz="2400" b="1" dirty="0">
                <a:solidFill>
                  <a:srgbClr val="7030A0"/>
                </a:solidFill>
              </a:rPr>
              <a:t>converted to numbers </a:t>
            </a:r>
            <a:r>
              <a:rPr lang="en-US" sz="2400" dirty="0"/>
              <a:t>by the equality operator == :</a:t>
            </a:r>
          </a:p>
          <a:p>
            <a:pPr marL="914306" lvl="3" algn="just"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ru-RU" dirty="0" err="1">
                <a:solidFill>
                  <a:srgbClr val="0000FF"/>
                </a:solidFill>
                <a:latin typeface="Consolas" pitchFamily="49" charset="0"/>
                <a:cs typeface="Consolas" pitchFamily="49" charset="0"/>
              </a:rPr>
              <a:t>false</a:t>
            </a:r>
            <a:r>
              <a:rPr lang="ru-RU" dirty="0">
                <a:latin typeface="Consolas" pitchFamily="49" charset="0"/>
                <a:cs typeface="Consolas" pitchFamily="49" charset="0"/>
              </a:rPr>
              <a:t> == 0);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true</a:t>
            </a:r>
            <a:endParaRPr lang="ru-RU" dirty="0">
              <a:solidFill>
                <a:srgbClr val="00B050"/>
              </a:solidFill>
              <a:latin typeface="Consolas" pitchFamily="49" charset="0"/>
              <a:cs typeface="Consolas" pitchFamily="49" charset="0"/>
            </a:endParaRPr>
          </a:p>
          <a:p>
            <a:pPr marL="914306" lvl="3" algn="just"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("1" == 1); </a:t>
            </a:r>
            <a:r>
              <a:rPr lang="en-US" dirty="0">
                <a:latin typeface="Consolas" pitchFamily="49" charset="0"/>
                <a:cs typeface="Consolas" pitchFamily="49" charset="0"/>
              </a:rPr>
              <a:t>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true</a:t>
            </a:r>
            <a:endParaRPr lang="ru-RU" dirty="0">
              <a:solidFill>
                <a:srgbClr val="00B050"/>
              </a:solidFill>
              <a:latin typeface="Consolas" pitchFamily="49" charset="0"/>
              <a:cs typeface="Consolas" pitchFamily="49" charset="0"/>
            </a:endParaRPr>
          </a:p>
          <a:p>
            <a:pPr marL="914306" lvl="3"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(1 == "01"); </a:t>
            </a:r>
            <a:r>
              <a:rPr lang="en-US" dirty="0">
                <a:latin typeface="Consolas" pitchFamily="49" charset="0"/>
                <a:cs typeface="Consolas" pitchFamily="49" charset="0"/>
              </a:rPr>
              <a:t>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true</a:t>
            </a:r>
            <a:endParaRPr lang="ru-RU" dirty="0">
              <a:solidFill>
                <a:srgbClr val="00B050"/>
              </a:solidFill>
              <a:latin typeface="Consolas" pitchFamily="49" charset="0"/>
              <a:cs typeface="Consolas" pitchFamily="49" charset="0"/>
            </a:endParaRPr>
          </a:p>
          <a:p>
            <a:pPr marL="914306" lvl="3"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ru-RU" dirty="0" err="1">
                <a:solidFill>
                  <a:srgbClr val="0000FF"/>
                </a:solidFill>
                <a:latin typeface="Consolas" pitchFamily="49" charset="0"/>
                <a:cs typeface="Consolas" pitchFamily="49" charset="0"/>
              </a:rPr>
              <a:t>true</a:t>
            </a:r>
            <a:r>
              <a:rPr lang="ru-RU" dirty="0">
                <a:latin typeface="Consolas" pitchFamily="49" charset="0"/>
                <a:cs typeface="Consolas" pitchFamily="49" charset="0"/>
              </a:rPr>
              <a:t> == 1); </a:t>
            </a:r>
            <a:r>
              <a:rPr lang="en-US" dirty="0">
                <a:latin typeface="Consolas" pitchFamily="49" charset="0"/>
                <a:cs typeface="Consolas" pitchFamily="49" charset="0"/>
              </a:rPr>
              <a:t>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true</a:t>
            </a:r>
            <a:endParaRPr lang="ru-RU" dirty="0">
              <a:solidFill>
                <a:srgbClr val="00B050"/>
              </a:solidFill>
              <a:latin typeface="Consolas" pitchFamily="49" charset="0"/>
              <a:cs typeface="Consolas" pitchFamily="49" charset="0"/>
            </a:endParaRPr>
          </a:p>
          <a:p>
            <a:pPr marL="0" lvl="1" algn="just" defTabSz="360000"/>
            <a:endParaRPr lang="ru-RU" sz="2400" dirty="0">
              <a:latin typeface="Arial" panose="020B0604020202020204" pitchFamily="34" charset="0"/>
              <a:cs typeface="Arial" panose="020B0604020202020204" pitchFamily="34" charset="0"/>
            </a:endParaRPr>
          </a:p>
          <a:p>
            <a:pPr marL="0" lvl="1" algn="just" defTabSz="360000">
              <a:spcAft>
                <a:spcPts val="600"/>
              </a:spcAft>
            </a:pPr>
            <a:r>
              <a:rPr lang="en-US" sz="2400" dirty="0">
                <a:cs typeface="Arial" panose="020B0604020202020204" pitchFamily="34" charset="0"/>
              </a:rPr>
              <a:t>If you need to distinguish between similar situations, then use </a:t>
            </a:r>
            <a:r>
              <a:rPr lang="en-US" sz="2400" b="1" dirty="0">
                <a:solidFill>
                  <a:srgbClr val="7030A0"/>
                </a:solidFill>
                <a:cs typeface="Arial" panose="020B0604020202020204" pitchFamily="34" charset="0"/>
              </a:rPr>
              <a:t>strict equal === </a:t>
            </a:r>
            <a:r>
              <a:rPr lang="en-US" sz="2400" dirty="0">
                <a:cs typeface="Arial" panose="020B0604020202020204" pitchFamily="34" charset="0"/>
              </a:rPr>
              <a:t>or </a:t>
            </a:r>
            <a:r>
              <a:rPr lang="en-US" sz="2400" b="1" dirty="0">
                <a:solidFill>
                  <a:srgbClr val="7030A0"/>
                </a:solidFill>
                <a:cs typeface="Arial" panose="020B0604020202020204" pitchFamily="34" charset="0"/>
              </a:rPr>
              <a:t>strict not equal</a:t>
            </a:r>
            <a:r>
              <a:rPr lang="uk-UA" sz="2400" b="1" dirty="0">
                <a:solidFill>
                  <a:srgbClr val="7030A0"/>
                </a:solidFill>
                <a:cs typeface="Arial" panose="020B0604020202020204" pitchFamily="34" charset="0"/>
              </a:rPr>
              <a:t> </a:t>
            </a:r>
            <a:r>
              <a:rPr lang="en-US" sz="2400" b="1" dirty="0">
                <a:solidFill>
                  <a:srgbClr val="7030A0"/>
                </a:solidFill>
                <a:cs typeface="Arial" panose="020B0604020202020204" pitchFamily="34" charset="0"/>
              </a:rPr>
              <a:t>!==. </a:t>
            </a:r>
            <a:r>
              <a:rPr lang="en-US" sz="2400" dirty="0">
                <a:cs typeface="Arial" panose="020B0604020202020204" pitchFamily="34" charset="0"/>
              </a:rPr>
              <a:t>They </a:t>
            </a:r>
            <a:r>
              <a:rPr lang="en-US" sz="2400" b="1" dirty="0">
                <a:solidFill>
                  <a:srgbClr val="7030A0"/>
                </a:solidFill>
                <a:cs typeface="Arial" panose="020B0604020202020204" pitchFamily="34" charset="0"/>
              </a:rPr>
              <a:t>compare without data type conversion</a:t>
            </a:r>
            <a:r>
              <a:rPr lang="en-US" sz="2400" dirty="0">
                <a:cs typeface="Arial" panose="020B0604020202020204" pitchFamily="34" charset="0"/>
              </a:rPr>
              <a:t>, if the argument types are different, then the result will immediately be false:</a:t>
            </a:r>
            <a:endParaRPr lang="ru-RU" sz="2400" dirty="0">
              <a:cs typeface="Arial" panose="020B0604020202020204" pitchFamily="34" charset="0"/>
            </a:endParaRPr>
          </a:p>
          <a:p>
            <a:pPr marL="914306" lvl="3"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("1" === 1); </a:t>
            </a:r>
            <a:r>
              <a:rPr lang="en-US" dirty="0">
                <a:latin typeface="Consolas" pitchFamily="49" charset="0"/>
                <a:cs typeface="Consolas" pitchFamily="49" charset="0"/>
              </a:rPr>
              <a:t>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false</a:t>
            </a:r>
            <a:endParaRPr lang="ru-RU" dirty="0">
              <a:solidFill>
                <a:srgbClr val="00B050"/>
              </a:solidFill>
              <a:latin typeface="Consolas" pitchFamily="49" charset="0"/>
              <a:cs typeface="Consolas" pitchFamily="49" charset="0"/>
            </a:endParaRPr>
          </a:p>
          <a:p>
            <a:pPr marL="914306" lvl="3"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ru-RU" dirty="0" err="1">
                <a:solidFill>
                  <a:srgbClr val="0000FF"/>
                </a:solidFill>
                <a:latin typeface="Consolas" pitchFamily="49" charset="0"/>
                <a:cs typeface="Consolas" pitchFamily="49" charset="0"/>
              </a:rPr>
              <a:t>false</a:t>
            </a:r>
            <a:r>
              <a:rPr lang="ru-RU" dirty="0">
                <a:latin typeface="Consolas" pitchFamily="49" charset="0"/>
                <a:cs typeface="Consolas" pitchFamily="49" charset="0"/>
              </a:rPr>
              <a:t> === 0);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false</a:t>
            </a:r>
            <a:endParaRPr lang="ru-RU" dirty="0">
              <a:solidFill>
                <a:srgbClr val="00B050"/>
              </a:solidFill>
              <a:latin typeface="Consolas" pitchFamily="49" charset="0"/>
              <a:cs typeface="Consolas" pitchFamily="49" charset="0"/>
            </a:endParaRPr>
          </a:p>
          <a:p>
            <a:pPr marL="914306" lvl="3"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("1" !== 1); </a:t>
            </a:r>
            <a:r>
              <a:rPr lang="en-US" dirty="0">
                <a:latin typeface="Consolas" pitchFamily="49" charset="0"/>
                <a:cs typeface="Consolas" pitchFamily="49" charset="0"/>
              </a:rPr>
              <a:t>  </a:t>
            </a:r>
            <a:r>
              <a:rPr lang="ru-RU" dirty="0">
                <a:solidFill>
                  <a:srgbClr val="00B050"/>
                </a:solidFill>
                <a:latin typeface="Consolas" pitchFamily="49" charset="0"/>
                <a:cs typeface="Consolas" pitchFamily="49" charset="0"/>
              </a:rPr>
              <a:t>// </a:t>
            </a:r>
            <a:r>
              <a:rPr lang="ru-RU" dirty="0" err="1">
                <a:solidFill>
                  <a:srgbClr val="00B050"/>
                </a:solidFill>
                <a:latin typeface="Consolas" pitchFamily="49" charset="0"/>
                <a:cs typeface="Consolas" pitchFamily="49" charset="0"/>
              </a:rPr>
              <a:t>true</a:t>
            </a:r>
            <a:endParaRPr lang="en-US" b="1"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Comparison Operators. Strict equality</a:t>
            </a:r>
            <a:endParaRPr lang="en-US" b="1" dirty="0">
              <a:latin typeface="Proxima Nova Black" charset="0"/>
            </a:endParaRPr>
          </a:p>
        </p:txBody>
      </p:sp>
    </p:spTree>
    <p:extLst>
      <p:ext uri="{BB962C8B-B14F-4D97-AF65-F5344CB8AC3E}">
        <p14:creationId xmlns:p14="http://schemas.microsoft.com/office/powerpoint/2010/main" val="419576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85800" y="419976"/>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431686"/>
            <a:ext cx="10820400" cy="3429000"/>
          </a:xfrm>
        </p:spPr>
        <p:txBody>
          <a:bodyPr/>
          <a:lstStyle/>
          <a:p>
            <a:pPr marL="342900" lvl="1" indent="-342900" defTabSz="360000">
              <a:spcBef>
                <a:spcPts val="600"/>
              </a:spcBef>
              <a:spcAft>
                <a:spcPts val="600"/>
              </a:spcAft>
              <a:buFont typeface="Wingdings" pitchFamily="2" charset="2"/>
              <a:buChar char="Ø"/>
            </a:pPr>
            <a:r>
              <a:rPr lang="ru-RU" sz="2400" dirty="0">
                <a:latin typeface="+mj-lt"/>
                <a:cs typeface="Arial" panose="020B0604020202020204" pitchFamily="34" charset="0"/>
              </a:rPr>
              <a:t> </a:t>
            </a:r>
            <a:r>
              <a:rPr lang="en-US" sz="2400" b="1" dirty="0">
                <a:latin typeface="+mj-lt"/>
              </a:rPr>
              <a:t>JavaScript  Operators</a:t>
            </a:r>
            <a:endParaRPr lang="ru-RU" sz="2400" dirty="0">
              <a:latin typeface="+mj-lt"/>
              <a:cs typeface="Arial" panose="020B0604020202020204" pitchFamily="34" charset="0"/>
            </a:endParaRPr>
          </a:p>
          <a:p>
            <a:pPr>
              <a:spcBef>
                <a:spcPts val="600"/>
              </a:spcBef>
              <a:spcAft>
                <a:spcPts val="600"/>
              </a:spcAft>
            </a:pPr>
            <a:r>
              <a:rPr lang="en-US" sz="2400" dirty="0">
                <a:latin typeface="+mj-lt"/>
              </a:rPr>
              <a:t>   -   Arithmetic Operators</a:t>
            </a:r>
          </a:p>
          <a:p>
            <a:pPr>
              <a:spcBef>
                <a:spcPts val="600"/>
              </a:spcBef>
              <a:spcAft>
                <a:spcPts val="600"/>
              </a:spcAft>
            </a:pPr>
            <a:r>
              <a:rPr lang="en-US" sz="2400" dirty="0">
                <a:latin typeface="+mj-lt"/>
              </a:rPr>
              <a:t>   -   Assignment Operators</a:t>
            </a:r>
            <a:endParaRPr lang="uk-UA" sz="2400" dirty="0">
              <a:latin typeface="+mj-lt"/>
            </a:endParaRPr>
          </a:p>
          <a:p>
            <a:pPr>
              <a:spcBef>
                <a:spcPts val="600"/>
              </a:spcBef>
              <a:spcAft>
                <a:spcPts val="600"/>
              </a:spcAft>
            </a:pPr>
            <a:r>
              <a:rPr lang="en-US" sz="2400" dirty="0">
                <a:latin typeface="+mj-lt"/>
              </a:rPr>
              <a:t> </a:t>
            </a:r>
            <a:r>
              <a:rPr lang="uk-UA" sz="2400" dirty="0">
                <a:latin typeface="+mj-lt"/>
              </a:rPr>
              <a:t>  </a:t>
            </a:r>
            <a:r>
              <a:rPr lang="en-US" sz="2400" dirty="0">
                <a:latin typeface="+mj-lt"/>
              </a:rPr>
              <a:t>-   Comparison Operators   </a:t>
            </a:r>
          </a:p>
          <a:p>
            <a:pPr>
              <a:spcBef>
                <a:spcPts val="600"/>
              </a:spcBef>
              <a:spcAft>
                <a:spcPts val="600"/>
              </a:spcAft>
            </a:pPr>
            <a:r>
              <a:rPr lang="en-US" sz="2400" dirty="0">
                <a:latin typeface="+mj-lt"/>
              </a:rPr>
              <a:t>   -   Logical (or Relational) Operators</a:t>
            </a:r>
          </a:p>
          <a:p>
            <a:pPr>
              <a:spcBef>
                <a:spcPts val="600"/>
              </a:spcBef>
              <a:spcAft>
                <a:spcPts val="600"/>
              </a:spcAft>
            </a:pPr>
            <a:r>
              <a:rPr lang="en-US" sz="2400" dirty="0">
                <a:latin typeface="+mj-lt"/>
              </a:rPr>
              <a:t>   -   Bitwise Operators</a:t>
            </a:r>
          </a:p>
          <a:p>
            <a:pPr>
              <a:spcBef>
                <a:spcPts val="600"/>
              </a:spcBef>
              <a:spcAft>
                <a:spcPts val="600"/>
              </a:spcAft>
            </a:pPr>
            <a:r>
              <a:rPr lang="en-US" sz="2400" dirty="0">
                <a:latin typeface="+mj-lt"/>
              </a:rPr>
              <a:t>   -   Conditional (or ternary) Operators</a:t>
            </a:r>
            <a:r>
              <a:rPr lang="uk-UA" sz="2400" dirty="0">
                <a:latin typeface="+mj-lt"/>
                <a:cs typeface="Arial" panose="020B0604020202020204" pitchFamily="34" charset="0"/>
              </a:rPr>
              <a:t> </a:t>
            </a:r>
            <a:endParaRPr lang="en-US" sz="2400" dirty="0">
              <a:latin typeface="+mj-lt"/>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400" dirty="0">
                <a:latin typeface="+mj-lt"/>
                <a:cs typeface="Arial" panose="020B0604020202020204" pitchFamily="34" charset="0"/>
              </a:rPr>
              <a:t>Type conversions</a:t>
            </a:r>
            <a:endParaRPr lang="uk-UA" sz="2400" dirty="0">
              <a:latin typeface="+mj-lt"/>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400" b="1" dirty="0">
                <a:latin typeface="Proxima Nova Black" panose="02000506030000020004" pitchFamily="2" charset="0"/>
                <a:cs typeface="Arial" panose="020B0604020202020204" pitchFamily="34" charset="0"/>
              </a:rPr>
              <a:t>Arrays</a:t>
            </a:r>
            <a:endParaRPr lang="ru-RU" sz="2400" b="1" dirty="0">
              <a:latin typeface="Proxima Nova Black" panose="02000506030000020004" pitchFamily="2" charset="0"/>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400" dirty="0">
                <a:latin typeface="+mj-lt"/>
                <a:cs typeface="Arial" panose="020B0604020202020204" pitchFamily="34" charset="0"/>
              </a:rPr>
              <a:t>Conditional</a:t>
            </a:r>
            <a:endParaRPr lang="ru-RU" sz="2400" dirty="0">
              <a:latin typeface="+mj-lt"/>
              <a:cs typeface="Arial" panose="020B0604020202020204" pitchFamily="34"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622"/>
            <a:ext cx="11494709" cy="5316279"/>
          </a:xfrm>
        </p:spPr>
        <p:txBody>
          <a:bodyPr rtlCol="0">
            <a:normAutofit/>
          </a:bodyPr>
          <a:lstStyle/>
          <a:p>
            <a:pPr marL="0" lvl="1" algn="just" defTabSz="360000"/>
            <a:r>
              <a:rPr lang="en-US" sz="2000" b="1" dirty="0">
                <a:solidFill>
                  <a:srgbClr val="7030A0"/>
                </a:solidFill>
                <a:latin typeface="Arial" panose="020B0604020202020204" pitchFamily="34" charset="0"/>
                <a:cs typeface="Arial" panose="020B0604020202020204" pitchFamily="34" charset="0"/>
              </a:rPr>
              <a:t>Problems with null / undefined are possible</a:t>
            </a:r>
            <a:r>
              <a:rPr lang="en-US" sz="2000" dirty="0">
                <a:latin typeface="Arial" panose="020B0604020202020204" pitchFamily="34" charset="0"/>
                <a:cs typeface="Arial" panose="020B0604020202020204" pitchFamily="34" charset="0"/>
              </a:rPr>
              <a:t> when a comparison operation is applied to a variable, and it can have either a numerical value or null / undefined</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In a normal comparison (==), null / undefined are </a:t>
            </a:r>
            <a:r>
              <a:rPr lang="en-US" sz="2000" b="1" dirty="0">
                <a:solidFill>
                  <a:srgbClr val="7030A0"/>
                </a:solidFill>
                <a:latin typeface="Arial" panose="020B0604020202020204" pitchFamily="34" charset="0"/>
                <a:cs typeface="Arial" panose="020B0604020202020204" pitchFamily="34" charset="0"/>
              </a:rPr>
              <a:t>equal to themselves and to each other</a:t>
            </a:r>
            <a:r>
              <a:rPr lang="en-US" sz="2000" dirty="0">
                <a:latin typeface="Arial" panose="020B0604020202020204" pitchFamily="34" charset="0"/>
                <a:cs typeface="Arial" panose="020B0604020202020204" pitchFamily="34" charset="0"/>
              </a:rPr>
              <a:t>, and nothing more</a:t>
            </a:r>
            <a:r>
              <a:rPr lang="ru-RU" sz="2000" dirty="0">
                <a:latin typeface="Arial" panose="020B0604020202020204" pitchFamily="34" charset="0"/>
                <a:cs typeface="Arial" panose="020B0604020202020204" pitchFamily="34" charset="0"/>
              </a:rPr>
              <a:t>:</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(undefined == undefined);  </a:t>
            </a:r>
            <a:r>
              <a:rPr lang="en-US" sz="2000" dirty="0">
                <a:solidFill>
                  <a:schemeClr val="bg1">
                    <a:lumMod val="50000"/>
                  </a:schemeClr>
                </a:solidFill>
                <a:latin typeface="Consolas" pitchFamily="49" charset="0"/>
                <a:cs typeface="Consolas" pitchFamily="49" charset="0"/>
              </a:rPr>
              <a:t>// true</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 undefined);       </a:t>
            </a:r>
            <a:r>
              <a:rPr lang="en-US" sz="2000" dirty="0">
                <a:solidFill>
                  <a:schemeClr val="bg1">
                    <a:lumMod val="50000"/>
                  </a:schemeClr>
                </a:solidFill>
                <a:latin typeface="Consolas" pitchFamily="49" charset="0"/>
                <a:cs typeface="Consolas" pitchFamily="49" charset="0"/>
              </a:rPr>
              <a:t>// true</a:t>
            </a:r>
          </a:p>
          <a:p>
            <a:pPr marL="0" lvl="1" algn="just" defTabSz="360000"/>
            <a:endParaRPr lang="en-US" sz="2000" dirty="0">
              <a:latin typeface="Consolas" pitchFamily="49" charset="0"/>
              <a:cs typeface="Consolas" pitchFamily="49" charset="0"/>
            </a:endParaRP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 0);                </a:t>
            </a:r>
            <a:r>
              <a:rPr lang="en-US" sz="2000" dirty="0">
                <a:solidFill>
                  <a:schemeClr val="bg1">
                    <a:lumMod val="50000"/>
                  </a:schemeClr>
                </a:solidFill>
                <a:latin typeface="Consolas" pitchFamily="49" charset="0"/>
                <a:cs typeface="Consolas" pitchFamily="49" charset="0"/>
              </a:rPr>
              <a:t>// false</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 "null");           </a:t>
            </a:r>
            <a:r>
              <a:rPr lang="en-US" sz="2000" dirty="0">
                <a:solidFill>
                  <a:schemeClr val="bg1">
                    <a:lumMod val="50000"/>
                  </a:schemeClr>
                </a:solidFill>
                <a:latin typeface="Consolas" pitchFamily="49" charset="0"/>
                <a:cs typeface="Consolas" pitchFamily="49" charset="0"/>
              </a:rPr>
              <a:t>// false</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(undefined == 0);           </a:t>
            </a:r>
            <a:r>
              <a:rPr lang="en-US" sz="2000" dirty="0">
                <a:solidFill>
                  <a:schemeClr val="bg1">
                    <a:lumMod val="50000"/>
                  </a:schemeClr>
                </a:solidFill>
                <a:latin typeface="Consolas" pitchFamily="49" charset="0"/>
                <a:cs typeface="Consolas" pitchFamily="49" charset="0"/>
              </a:rPr>
              <a:t>// false</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(undefined == "undefined"); </a:t>
            </a:r>
            <a:r>
              <a:rPr lang="en-US" sz="2000" dirty="0">
                <a:solidFill>
                  <a:schemeClr val="bg1">
                    <a:lumMod val="50000"/>
                  </a:schemeClr>
                </a:solidFill>
                <a:latin typeface="Consolas" pitchFamily="49" charset="0"/>
                <a:cs typeface="Consolas" pitchFamily="49" charset="0"/>
              </a:rPr>
              <a:t>// false</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ru-RU" sz="2000" dirty="0">
                <a:latin typeface="Arial" panose="020B0604020202020204" pitchFamily="34" charset="0"/>
                <a:cs typeface="Arial" panose="020B0604020202020204" pitchFamily="34" charset="0"/>
              </a:rPr>
              <a:t>Это правило прописано в спецификации языка</a:t>
            </a:r>
          </a:p>
          <a:p>
            <a:pPr marL="0" lvl="1" algn="just" defTabSz="360000"/>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43778"/>
            <a:ext cx="11673197" cy="525970"/>
          </a:xfrm>
        </p:spPr>
        <p:txBody>
          <a:bodyPr/>
          <a:lstStyle/>
          <a:p>
            <a:r>
              <a:rPr lang="en-US" sz="3200" b="1" dirty="0">
                <a:latin typeface="Proxima Nova Black" charset="0"/>
              </a:rPr>
              <a:t>Comparison Operators. Comparison with null and undefined</a:t>
            </a:r>
            <a:endParaRPr lang="en-US" b="1" dirty="0">
              <a:latin typeface="Proxima Nova Black" charset="0"/>
            </a:endParaRPr>
          </a:p>
        </p:txBody>
      </p:sp>
      <p:sp>
        <p:nvSpPr>
          <p:cNvPr id="4" name="Скругленный прямоугольник 3"/>
          <p:cNvSpPr/>
          <p:nvPr/>
        </p:nvSpPr>
        <p:spPr>
          <a:xfrm>
            <a:off x="701758" y="5614857"/>
            <a:ext cx="8817930" cy="1009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400" dirty="0">
                <a:cs typeface="Arial" panose="020B0604020202020204" pitchFamily="34" charset="0"/>
              </a:rPr>
              <a:t>Any comparisons with undefined/null, except strict, should be done with caution.</a:t>
            </a:r>
            <a:endParaRPr lang="en-US" sz="2400" b="1" dirty="0">
              <a:solidFill>
                <a:srgbClr val="00B050"/>
              </a:solidFill>
              <a:cs typeface="Courier New" panose="02070309020205020404" pitchFamily="49" charset="0"/>
            </a:endParaRPr>
          </a:p>
        </p:txBody>
      </p:sp>
      <p:sp>
        <p:nvSpPr>
          <p:cNvPr id="5" name="Прямоугольник 4"/>
          <p:cNvSpPr/>
          <p:nvPr/>
        </p:nvSpPr>
        <p:spPr>
          <a:xfrm>
            <a:off x="118441" y="5611643"/>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67839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3916" y="1233493"/>
            <a:ext cx="11623651" cy="4535482"/>
          </a:xfrm>
        </p:spPr>
        <p:txBody>
          <a:bodyPr rtlCol="0">
            <a:noAutofit/>
          </a:bodyPr>
          <a:lstStyle/>
          <a:p>
            <a:pPr marL="0" lvl="1" algn="just" defTabSz="360000"/>
            <a:r>
              <a:rPr lang="en-US" dirty="0">
                <a:cs typeface="Consolas" pitchFamily="49" charset="0"/>
              </a:rPr>
              <a:t>To combine several comparison operations, use </a:t>
            </a:r>
            <a:r>
              <a:rPr lang="en-US" dirty="0">
                <a:solidFill>
                  <a:srgbClr val="7030A0"/>
                </a:solidFill>
                <a:cs typeface="Consolas" pitchFamily="49" charset="0"/>
              </a:rPr>
              <a:t>logical </a:t>
            </a:r>
            <a:r>
              <a:rPr lang="en-US" dirty="0">
                <a:cs typeface="Consolas" pitchFamily="49" charset="0"/>
              </a:rPr>
              <a:t>operations:</a:t>
            </a:r>
          </a:p>
          <a:p>
            <a:pPr marL="0" lvl="1" algn="just" defTabSz="360000"/>
            <a:r>
              <a:rPr lang="en-US" b="1" dirty="0">
                <a:solidFill>
                  <a:srgbClr val="7030A0"/>
                </a:solidFill>
                <a:cs typeface="Consolas" pitchFamily="49" charset="0"/>
              </a:rPr>
              <a:t>OR || (logical addition)</a:t>
            </a:r>
            <a:r>
              <a:rPr lang="en-US" dirty="0">
                <a:cs typeface="Consolas" pitchFamily="49" charset="0"/>
              </a:rPr>
              <a:t>, if at least one of the arguments is true - the result is true, otherwise false</a:t>
            </a:r>
            <a:endParaRPr lang="ru-RU" dirty="0">
              <a:cs typeface="Consolas" pitchFamily="49" charset="0"/>
            </a:endParaRP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spcAft>
                <a:spcPts val="1200"/>
              </a:spcAft>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false</a:t>
            </a:r>
          </a:p>
          <a:p>
            <a:pPr marL="342900" lvl="1" indent="-342900" algn="just" defTabSz="360000">
              <a:buFont typeface="Arial" panose="020B0604020202020204" pitchFamily="34" charset="0"/>
              <a:buChar char="•"/>
            </a:pPr>
            <a:r>
              <a:rPr lang="en-US" b="1" dirty="0">
                <a:solidFill>
                  <a:srgbClr val="7030A0"/>
                </a:solidFill>
                <a:cs typeface="Consolas" pitchFamily="49" charset="0"/>
              </a:rPr>
              <a:t>And &amp;&amp; (logical multiplication)</a:t>
            </a:r>
            <a:r>
              <a:rPr lang="en-US" dirty="0">
                <a:cs typeface="Consolas" pitchFamily="49" charset="0"/>
              </a:rPr>
              <a:t>, if at least one of the arguments is false - the result is false, otherwise true</a:t>
            </a:r>
          </a:p>
          <a:p>
            <a:pPr marL="457152" lvl="2" indent="0" algn="just" defTabSz="36000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&amp;&amp;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&amp;&amp;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&amp;&amp; </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false</a:t>
            </a:r>
          </a:p>
          <a:p>
            <a:pPr marL="457200" lvl="2" defTabSz="360000">
              <a:spcAft>
                <a:spcPts val="1200"/>
              </a:spcAft>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&amp;&amp; </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false</a:t>
            </a:r>
          </a:p>
          <a:p>
            <a:pPr marL="342900" lvl="1" indent="-342900" algn="just" defTabSz="360000">
              <a:buFont typeface="Arial" panose="020B0604020202020204" pitchFamily="34" charset="0"/>
              <a:buChar char="•"/>
            </a:pPr>
            <a:r>
              <a:rPr lang="en-US" b="1" dirty="0">
                <a:solidFill>
                  <a:srgbClr val="7030A0"/>
                </a:solidFill>
                <a:cs typeface="Consolas" pitchFamily="49" charset="0"/>
              </a:rPr>
              <a:t>NOT ! (logical negation, inversion)</a:t>
            </a:r>
            <a:r>
              <a:rPr lang="en-US" dirty="0">
                <a:cs typeface="Consolas" pitchFamily="49" charset="0"/>
              </a:rPr>
              <a:t>, reverses the value</a:t>
            </a:r>
            <a:endParaRPr lang="ru-RU" dirty="0">
              <a:cs typeface="Consolas" pitchFamily="49" charset="0"/>
            </a:endParaRP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false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Logical Operators</a:t>
            </a:r>
            <a:endParaRPr lang="en-US" b="1" dirty="0">
              <a:latin typeface="Proxima Nova Black" charset="0"/>
            </a:endParaRPr>
          </a:p>
        </p:txBody>
      </p:sp>
    </p:spTree>
    <p:extLst>
      <p:ext uri="{BB962C8B-B14F-4D97-AF65-F5344CB8AC3E}">
        <p14:creationId xmlns:p14="http://schemas.microsoft.com/office/powerpoint/2010/main" val="367839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marL="0" lvl="1" algn="just" defTabSz="360000"/>
            <a:r>
              <a:rPr lang="en-US" sz="2000" dirty="0">
                <a:latin typeface="Arial" panose="020B0604020202020204" pitchFamily="34" charset="0"/>
                <a:cs typeface="Arial" panose="020B0604020202020204" pitchFamily="34" charset="0"/>
              </a:rPr>
              <a:t>Examples of combining comparison operations and logical operations:</a:t>
            </a:r>
          </a:p>
          <a:p>
            <a:pPr marL="0" lvl="1" algn="just" defTabSz="360000"/>
            <a:r>
              <a:rPr lang="en-US" sz="2000" dirty="0">
                <a:latin typeface="Arial" panose="020B0604020202020204" pitchFamily="34" charset="0"/>
                <a:cs typeface="Arial" panose="020B0604020202020204" pitchFamily="34" charset="0"/>
              </a:rPr>
              <a:t>Whether the value of the variable is </a:t>
            </a:r>
            <a:r>
              <a:rPr lang="en-US" sz="2000" b="1" dirty="0">
                <a:solidFill>
                  <a:srgbClr val="7030A0"/>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 the range from 0 to 100 inclusive </a:t>
            </a:r>
            <a:r>
              <a:rPr lang="ru-RU" sz="2000"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x = prompt(</a:t>
            </a:r>
            <a:r>
              <a:rPr lang="ru-RU" sz="2000" dirty="0">
                <a:latin typeface="Consolas" pitchFamily="49" charset="0"/>
                <a:cs typeface="Consolas" pitchFamily="49" charset="0"/>
              </a:rPr>
              <a:t>"</a:t>
            </a:r>
            <a:r>
              <a:rPr lang="en-US" sz="2000" dirty="0">
                <a:latin typeface="Consolas" pitchFamily="49" charset="0"/>
                <a:cs typeface="Consolas" pitchFamily="49" charset="0"/>
              </a:rPr>
              <a:t>Enter your number</a:t>
            </a:r>
            <a:r>
              <a:rPr lang="ru-RU" sz="2000" dirty="0">
                <a:latin typeface="Consolas" pitchFamily="49" charset="0"/>
                <a:cs typeface="Consolas" pitchFamily="49" charset="0"/>
              </a:rPr>
              <a:t>", "");</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res = x &gt;= 0 &amp;&amp; x &lt;= 100;</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(res);</a:t>
            </a:r>
          </a:p>
          <a:p>
            <a:pPr marL="457200" lvl="2" defTabSz="360000"/>
            <a:endParaRPr lang="en-US" sz="2000" dirty="0">
              <a:latin typeface="Consolas" pitchFamily="49" charset="0"/>
              <a:cs typeface="Consolas" pitchFamily="49" charset="0"/>
            </a:endParaRPr>
          </a:p>
          <a:p>
            <a:pPr marL="342900"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Whether the value of the variable is </a:t>
            </a:r>
            <a:r>
              <a:rPr lang="en-US" sz="2000" b="1" dirty="0">
                <a:solidFill>
                  <a:srgbClr val="7030A0"/>
                </a:solidFill>
                <a:latin typeface="Arial" panose="020B0604020202020204" pitchFamily="34" charset="0"/>
                <a:cs typeface="Arial" panose="020B0604020202020204" pitchFamily="34" charset="0"/>
              </a:rPr>
              <a:t>outside</a:t>
            </a:r>
            <a:r>
              <a:rPr lang="en-US" sz="2000" dirty="0">
                <a:latin typeface="Arial" panose="020B0604020202020204" pitchFamily="34" charset="0"/>
                <a:cs typeface="Arial" panose="020B0604020202020204" pitchFamily="34" charset="0"/>
              </a:rPr>
              <a:t> the range from 0 to 100</a:t>
            </a:r>
            <a:r>
              <a:rPr lang="ru-RU" sz="2000" dirty="0">
                <a:latin typeface="Arial" panose="020B0604020202020204" pitchFamily="34" charset="0"/>
                <a:cs typeface="Arial" panose="020B0604020202020204" pitchFamily="34" charset="0"/>
              </a:rPr>
              <a:t>:</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x = prompt("Enter your number</a:t>
            </a:r>
            <a:r>
              <a:rPr lang="ru-RU" sz="2000" dirty="0">
                <a:latin typeface="Consolas" pitchFamily="49" charset="0"/>
                <a:cs typeface="Consolas" pitchFamily="49" charset="0"/>
              </a:rPr>
              <a:t>", "");</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res = x &lt; 0 || x &gt; 100;</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(res);</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Logical Operators</a:t>
            </a:r>
            <a:r>
              <a:rPr lang="uk-UA" sz="3600" b="1" dirty="0">
                <a:latin typeface="Proxima Nova Black" charset="0"/>
              </a:rPr>
              <a:t> </a:t>
            </a:r>
            <a:endParaRPr lang="en-US" sz="3600" b="1" dirty="0">
              <a:latin typeface="Proxima Nova Black" charset="0"/>
            </a:endParaRPr>
          </a:p>
        </p:txBody>
      </p:sp>
    </p:spTree>
    <p:extLst>
      <p:ext uri="{BB962C8B-B14F-4D97-AF65-F5344CB8AC3E}">
        <p14:creationId xmlns:p14="http://schemas.microsoft.com/office/powerpoint/2010/main" val="367839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4795167"/>
          </a:xfrm>
        </p:spPr>
        <p:txBody>
          <a:bodyPr rtlCol="0">
            <a:normAutofit/>
          </a:bodyPr>
          <a:lstStyle/>
          <a:p>
            <a:pPr marL="0" lvl="1" algn="just" defTabSz="360000"/>
            <a:r>
              <a:rPr lang="en-US" dirty="0">
                <a:cs typeface="Arial" panose="020B0604020202020204" pitchFamily="34" charset="0"/>
              </a:rPr>
              <a:t>Multiple ORs are calculated from </a:t>
            </a:r>
            <a:r>
              <a:rPr lang="en-US" b="1" dirty="0">
                <a:solidFill>
                  <a:srgbClr val="7030A0"/>
                </a:solidFill>
                <a:cs typeface="Arial" panose="020B0604020202020204" pitchFamily="34" charset="0"/>
              </a:rPr>
              <a:t>left to right</a:t>
            </a:r>
            <a:r>
              <a:rPr lang="en-US" dirty="0">
                <a:cs typeface="Arial" panose="020B0604020202020204" pitchFamily="34" charset="0"/>
              </a:rPr>
              <a:t>. At the same time, in order to save resources, a </a:t>
            </a:r>
            <a:r>
              <a:rPr lang="en-US" b="1" dirty="0">
                <a:solidFill>
                  <a:srgbClr val="7030A0"/>
                </a:solidFill>
                <a:cs typeface="Arial" panose="020B0604020202020204" pitchFamily="34" charset="0"/>
              </a:rPr>
              <a:t>short cycle of calculations </a:t>
            </a:r>
            <a:r>
              <a:rPr lang="en-US" dirty="0">
                <a:cs typeface="Arial" panose="020B0604020202020204" pitchFamily="34" charset="0"/>
              </a:rPr>
              <a:t>is used.</a:t>
            </a:r>
          </a:p>
          <a:p>
            <a:pPr marL="0" lvl="1" algn="just" defTabSz="360000"/>
            <a:endParaRPr lang="en-US" dirty="0">
              <a:cs typeface="Arial" panose="020B0604020202020204" pitchFamily="34" charset="0"/>
            </a:endParaRPr>
          </a:p>
          <a:p>
            <a:pPr marL="0" lvl="1" algn="just" defTabSz="360000"/>
            <a:r>
              <a:rPr lang="en-US" dirty="0">
                <a:cs typeface="Arial" panose="020B0604020202020204" pitchFamily="34" charset="0"/>
              </a:rPr>
              <a:t>Suppose you compute several OR in a row: a || b || c || d</a:t>
            </a:r>
          </a:p>
          <a:p>
            <a:pPr marL="0" lvl="1" algn="just" defTabSz="360000"/>
            <a:endParaRPr lang="en-US" dirty="0">
              <a:cs typeface="Arial" panose="020B0604020202020204" pitchFamily="34" charset="0"/>
            </a:endParaRPr>
          </a:p>
          <a:p>
            <a:pPr marL="0" lvl="1" algn="just" defTabSz="360000"/>
            <a:r>
              <a:rPr lang="en-US" dirty="0">
                <a:cs typeface="Arial" panose="020B0604020202020204" pitchFamily="34" charset="0"/>
              </a:rPr>
              <a:t>If the first argument (a) is true, then the result will certainly be true, and the remaining values are ignored</a:t>
            </a:r>
          </a:p>
          <a:p>
            <a:pPr marL="0" lvl="1" algn="just" defTabSz="360000"/>
            <a:endParaRPr lang="ru-RU" dirty="0">
              <a:cs typeface="Arial" panose="020B0604020202020204" pitchFamily="34" charset="0"/>
            </a:endParaRPr>
          </a:p>
          <a:p>
            <a:pPr marL="0" lvl="1" algn="just" defTabSz="360000">
              <a:spcAft>
                <a:spcPts val="1200"/>
              </a:spcAft>
            </a:pPr>
            <a:r>
              <a:rPr lang="en-US" dirty="0">
                <a:cs typeface="Arial" panose="020B0604020202020204" pitchFamily="34" charset="0"/>
              </a:rPr>
              <a:t>OR calculates exactly as many values as necessary before the first true, then returns the value that it stopped at, if true is not present at all, the last argument is returned</a:t>
            </a:r>
            <a:r>
              <a:rPr lang="ru-RU" dirty="0">
                <a:cs typeface="Arial" panose="020B0604020202020204" pitchFamily="34" charset="0"/>
              </a:rPr>
              <a:t>:</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 || 0 || 2); </a:t>
            </a:r>
            <a:r>
              <a:rPr lang="en-US" sz="2000" dirty="0">
                <a:solidFill>
                  <a:schemeClr val="bg1">
                    <a:lumMod val="50000"/>
                  </a:schemeClr>
                </a:solidFill>
                <a:latin typeface="Consolas" pitchFamily="49" charset="0"/>
                <a:cs typeface="Consolas" pitchFamily="49" charset="0"/>
              </a:rPr>
              <a:t>// 1</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(undefined || </a:t>
            </a:r>
            <a:r>
              <a:rPr lang="ru-RU" sz="2000" dirty="0">
                <a:latin typeface="Consolas" pitchFamily="49" charset="0"/>
                <a:cs typeface="Consolas" pitchFamily="49" charset="0"/>
              </a:rPr>
              <a:t>"</a:t>
            </a:r>
            <a:r>
              <a:rPr lang="en-US" sz="2000" dirty="0">
                <a:latin typeface="Consolas" pitchFamily="49" charset="0"/>
                <a:cs typeface="Consolas" pitchFamily="49" charset="0"/>
              </a:rPr>
              <a:t>Hi</a:t>
            </a:r>
            <a:r>
              <a:rPr lang="ru-RU"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"Hi</a:t>
            </a:r>
            <a:r>
              <a:rPr lang="ru-RU" sz="2000" dirty="0">
                <a:solidFill>
                  <a:schemeClr val="bg1">
                    <a:lumMod val="50000"/>
                  </a:schemeClr>
                </a:solidFill>
                <a:latin typeface="Consolas" pitchFamily="49" charset="0"/>
                <a:cs typeface="Consolas" pitchFamily="49" charset="0"/>
              </a:rPr>
              <a:t>"</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(0 || "" || </a:t>
            </a:r>
            <a:r>
              <a:rPr lang="en-US" sz="2000" dirty="0">
                <a:solidFill>
                  <a:srgbClr val="0000FF"/>
                </a:solidFill>
                <a:latin typeface="Consolas" pitchFamily="49" charset="0"/>
                <a:cs typeface="Consolas" pitchFamily="49" charset="0"/>
              </a:rPr>
              <a:t>false</a:t>
            </a:r>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null</a:t>
            </a:r>
            <a:r>
              <a:rPr lang="en-US" sz="2000" dirty="0">
                <a:latin typeface="Consolas" pitchFamily="49" charset="0"/>
                <a:cs typeface="Consolas" pitchFamily="49" charset="0"/>
              </a:rPr>
              <a:t> || undefined); </a:t>
            </a:r>
            <a:r>
              <a:rPr lang="en-US" sz="2000" dirty="0">
                <a:solidFill>
                  <a:schemeClr val="bg1">
                    <a:lumMod val="50000"/>
                  </a:schemeClr>
                </a:solidFill>
                <a:latin typeface="Consolas" pitchFamily="49" charset="0"/>
                <a:cs typeface="Consolas" pitchFamily="49" charset="0"/>
              </a:rPr>
              <a:t>// undefined</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pPr lvl="1" algn="l" rtl="0">
              <a:lnSpc>
                <a:spcPct val="90000"/>
              </a:lnSpc>
              <a:spcBef>
                <a:spcPct val="0"/>
              </a:spcBef>
            </a:pPr>
            <a:r>
              <a:rPr lang="en-US" sz="3600" b="1" dirty="0">
                <a:solidFill>
                  <a:schemeClr val="tx1"/>
                </a:solidFill>
                <a:latin typeface="Proxima Nova Black" charset="0"/>
              </a:rPr>
              <a:t>Logical Operators</a:t>
            </a:r>
            <a:r>
              <a:rPr lang="uk-UA" sz="3600" b="1" dirty="0">
                <a:solidFill>
                  <a:schemeClr val="tx1"/>
                </a:solidFill>
                <a:latin typeface="Proxima Nova Black" charset="0"/>
              </a:rPr>
              <a:t>. </a:t>
            </a:r>
            <a:r>
              <a:rPr lang="en-US" sz="3600" dirty="0">
                <a:solidFill>
                  <a:schemeClr val="tx1"/>
                </a:solidFill>
                <a:latin typeface="Proxima Nova Black" charset="0"/>
                <a:cs typeface="Arial" panose="020B0604020202020204" pitchFamily="34" charset="0"/>
              </a:rPr>
              <a:t>Short cycle of calculations</a:t>
            </a:r>
            <a:endParaRPr lang="en-US" sz="3600" b="1" dirty="0">
              <a:solidFill>
                <a:schemeClr val="tx1"/>
              </a:solidFill>
              <a:latin typeface="Proxima Nova Black" charset="0"/>
            </a:endParaRPr>
          </a:p>
        </p:txBody>
      </p:sp>
    </p:spTree>
    <p:extLst>
      <p:ext uri="{BB962C8B-B14F-4D97-AF65-F5344CB8AC3E}">
        <p14:creationId xmlns:p14="http://schemas.microsoft.com/office/powerpoint/2010/main" val="367839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4795167"/>
          </a:xfrm>
        </p:spPr>
        <p:txBody>
          <a:bodyPr rtlCol="0">
            <a:normAutofit/>
          </a:bodyPr>
          <a:lstStyle/>
          <a:p>
            <a:pPr marL="0" lvl="1" algn="just" defTabSz="360000">
              <a:spcAft>
                <a:spcPts val="600"/>
              </a:spcAft>
            </a:pPr>
            <a:r>
              <a:rPr lang="en-US" sz="2400" dirty="0">
                <a:cs typeface="Consolas" pitchFamily="49" charset="0"/>
              </a:rPr>
              <a:t>The AND operation also uses a short calculation cycle, only instead of true, AND calculates the values </a:t>
            </a:r>
            <a:r>
              <a:rPr lang="en-US" sz="2400" b="1" dirty="0">
                <a:solidFill>
                  <a:srgbClr val="7030A0"/>
                </a:solidFill>
                <a:cs typeface="Consolas" pitchFamily="49" charset="0"/>
              </a:rPr>
              <a:t>up to the first false</a:t>
            </a:r>
            <a:r>
              <a:rPr lang="en-US" sz="2400" dirty="0">
                <a:cs typeface="Consolas" pitchFamily="49" charset="0"/>
              </a:rPr>
              <a:t>:</a:t>
            </a:r>
            <a:endParaRPr lang="ru-RU" sz="2400" dirty="0">
              <a:cs typeface="Consolas" pitchFamily="49" charset="0"/>
            </a:endParaRP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 &amp;&amp; 0 &amp;&amp; 2); </a:t>
            </a:r>
            <a:r>
              <a:rPr lang="en-US" sz="2000" dirty="0">
                <a:solidFill>
                  <a:schemeClr val="bg1">
                    <a:lumMod val="50000"/>
                  </a:schemeClr>
                </a:solidFill>
                <a:latin typeface="Consolas" pitchFamily="49" charset="0"/>
                <a:cs typeface="Consolas" pitchFamily="49" charset="0"/>
              </a:rPr>
              <a:t>// 0</a:t>
            </a: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(0 &amp;&amp; 1 &amp;&amp; 2); </a:t>
            </a:r>
            <a:r>
              <a:rPr lang="en-US" sz="2000" dirty="0">
                <a:solidFill>
                  <a:schemeClr val="bg1">
                    <a:lumMod val="50000"/>
                  </a:schemeClr>
                </a:solidFill>
                <a:latin typeface="Consolas" pitchFamily="49" charset="0"/>
                <a:cs typeface="Consolas" pitchFamily="49" charset="0"/>
              </a:rPr>
              <a:t>// 0</a:t>
            </a: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 &amp;&amp; -1 &amp;&amp; </a:t>
            </a:r>
            <a:r>
              <a:rPr lang="ru-RU" sz="2000" dirty="0">
                <a:latin typeface="Consolas" pitchFamily="49" charset="0"/>
                <a:cs typeface="Consolas" pitchFamily="49" charset="0"/>
              </a:rPr>
              <a:t>"</a:t>
            </a:r>
            <a:r>
              <a:rPr lang="en-US" sz="2000" dirty="0">
                <a:latin typeface="Consolas" pitchFamily="49" charset="0"/>
                <a:cs typeface="Consolas" pitchFamily="49" charset="0"/>
              </a:rPr>
              <a:t>Data</a:t>
            </a:r>
            <a:r>
              <a:rPr lang="ru-RU" sz="2000" dirty="0">
                <a:latin typeface="Consolas" pitchFamily="49" charset="0"/>
                <a:cs typeface="Consolas" pitchFamily="49" charset="0"/>
              </a:rPr>
              <a:t>" &amp;&amp; </a:t>
            </a:r>
            <a:r>
              <a:rPr lang="en-US" sz="2000" dirty="0">
                <a:solidFill>
                  <a:srgbClr val="0000FF"/>
                </a:solidFill>
                <a:latin typeface="Consolas" pitchFamily="49" charset="0"/>
                <a:cs typeface="Consolas" pitchFamily="49" charset="0"/>
              </a:rPr>
              <a:t>true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0" lvl="1" algn="just" defTabSz="360000"/>
            <a:endParaRPr lang="en-US" sz="2000" dirty="0">
              <a:latin typeface="Consolas" pitchFamily="49" charset="0"/>
              <a:cs typeface="Consolas" pitchFamily="49" charset="0"/>
            </a:endParaRPr>
          </a:p>
          <a:p>
            <a:pPr marL="0" lvl="1" algn="just" defTabSz="360000">
              <a:spcAft>
                <a:spcPts val="600"/>
              </a:spcAft>
            </a:pPr>
            <a:r>
              <a:rPr lang="en-US" sz="2400" dirty="0">
                <a:cs typeface="Consolas" pitchFamily="49" charset="0"/>
              </a:rPr>
              <a:t>Operation priority AND more than OR</a:t>
            </a:r>
            <a:r>
              <a:rPr lang="ru-RU" sz="2400" dirty="0">
                <a:cs typeface="Consolas" pitchFamily="49" charset="0"/>
              </a:rPr>
              <a:t>:</a:t>
            </a: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(2 || 1 &amp;&amp; 0); </a:t>
            </a:r>
            <a:endParaRPr lang="en-US"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Consolas" pitchFamily="49" charset="0"/>
              <a:cs typeface="Consolas" pitchFamily="49" charset="0"/>
            </a:endParaRPr>
          </a:p>
          <a:p>
            <a:pPr marL="0" lvl="1" algn="just" defTabSz="360000"/>
            <a:r>
              <a:rPr lang="en-US" sz="2400" dirty="0">
                <a:cs typeface="Consolas" pitchFamily="49" charset="0"/>
              </a:rPr>
              <a:t>First, AND: 1 &amp;&amp; 0 will be calculated, and then OR: 2 || 0</a:t>
            </a:r>
            <a:endParaRPr lang="ru-RU" sz="2400"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65826" y="343778"/>
            <a:ext cx="12110484" cy="525970"/>
          </a:xfrm>
        </p:spPr>
        <p:txBody>
          <a:bodyPr/>
          <a:lstStyle/>
          <a:p>
            <a:pPr lvl="1" algn="l" rtl="0">
              <a:lnSpc>
                <a:spcPct val="90000"/>
              </a:lnSpc>
              <a:spcBef>
                <a:spcPct val="0"/>
              </a:spcBef>
            </a:pPr>
            <a:r>
              <a:rPr lang="en-US" sz="3600" b="1" dirty="0">
                <a:solidFill>
                  <a:schemeClr val="tx1"/>
                </a:solidFill>
                <a:latin typeface="Proxima Nova Black" charset="0"/>
              </a:rPr>
              <a:t>Logical Operators</a:t>
            </a:r>
            <a:r>
              <a:rPr lang="uk-UA" sz="3600" b="1" dirty="0">
                <a:solidFill>
                  <a:schemeClr val="tx1"/>
                </a:solidFill>
                <a:latin typeface="Proxima Nova Black" charset="0"/>
              </a:rPr>
              <a:t>. </a:t>
            </a:r>
            <a:r>
              <a:rPr lang="en-US" sz="3600" dirty="0">
                <a:solidFill>
                  <a:schemeClr val="tx1"/>
                </a:solidFill>
                <a:latin typeface="Proxima Nova Black" charset="0"/>
                <a:cs typeface="Arial" panose="020B0604020202020204" pitchFamily="34" charset="0"/>
              </a:rPr>
              <a:t>Short cycle of calculations</a:t>
            </a:r>
            <a:r>
              <a:rPr lang="ru-RU" sz="3600" dirty="0">
                <a:solidFill>
                  <a:schemeClr val="tx1"/>
                </a:solidFill>
                <a:latin typeface="Proxima Nova Black" charset="0"/>
                <a:cs typeface="Arial" panose="020B0604020202020204" pitchFamily="34" charset="0"/>
              </a:rPr>
              <a:t>. </a:t>
            </a:r>
            <a:r>
              <a:rPr lang="en-US" sz="3600" dirty="0">
                <a:solidFill>
                  <a:schemeClr val="tx1"/>
                </a:solidFill>
                <a:latin typeface="Proxima Nova Black" charset="0"/>
                <a:cs typeface="Arial" panose="020B0604020202020204" pitchFamily="34" charset="0"/>
              </a:rPr>
              <a:t>Priority</a:t>
            </a:r>
            <a:br>
              <a:rPr lang="uk-UA" sz="3600" dirty="0">
                <a:solidFill>
                  <a:schemeClr val="tx1"/>
                </a:solidFill>
                <a:latin typeface="Proxima Nova Black" charset="0"/>
                <a:cs typeface="Arial" panose="020B0604020202020204" pitchFamily="34" charset="0"/>
              </a:rPr>
            </a:br>
            <a:endParaRPr lang="en-US" sz="3600" b="1" dirty="0">
              <a:solidFill>
                <a:schemeClr val="tx1"/>
              </a:solidFill>
              <a:latin typeface="Proxima Nova Black" charset="0"/>
            </a:endParaRPr>
          </a:p>
        </p:txBody>
      </p:sp>
      <p:sp>
        <p:nvSpPr>
          <p:cNvPr id="2" name="Rectangle 1"/>
          <p:cNvSpPr/>
          <p:nvPr/>
        </p:nvSpPr>
        <p:spPr>
          <a:xfrm>
            <a:off x="4655017" y="3825359"/>
            <a:ext cx="691215" cy="369332"/>
          </a:xfrm>
          <a:prstGeom prst="rect">
            <a:avLst/>
          </a:prstGeom>
        </p:spPr>
        <p:txBody>
          <a:bodyPr wrap="none">
            <a:spAutoFit/>
          </a:bodyPr>
          <a:lstStyle/>
          <a:p>
            <a:r>
              <a:rPr lang="en-US" dirty="0">
                <a:solidFill>
                  <a:schemeClr val="bg1">
                    <a:lumMod val="50000"/>
                  </a:schemeClr>
                </a:solidFill>
                <a:latin typeface="Consolas" pitchFamily="49" charset="0"/>
                <a:cs typeface="Consolas" pitchFamily="49" charset="0"/>
              </a:rPr>
              <a:t>// 2</a:t>
            </a:r>
            <a:endParaRPr lang="uk-UA" dirty="0"/>
          </a:p>
        </p:txBody>
      </p:sp>
    </p:spTree>
    <p:extLst>
      <p:ext uri="{BB962C8B-B14F-4D97-AF65-F5344CB8AC3E}">
        <p14:creationId xmlns:p14="http://schemas.microsoft.com/office/powerpoint/2010/main" val="48117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Bitwise Operators</a:t>
            </a:r>
          </a:p>
        </p:txBody>
      </p:sp>
      <p:sp>
        <p:nvSpPr>
          <p:cNvPr id="2" name="Прямоугольник 1"/>
          <p:cNvSpPr/>
          <p:nvPr/>
        </p:nvSpPr>
        <p:spPr>
          <a:xfrm>
            <a:off x="327838" y="1062726"/>
            <a:ext cx="11536325" cy="1107996"/>
          </a:xfrm>
          <a:prstGeom prst="rect">
            <a:avLst/>
          </a:prstGeom>
        </p:spPr>
        <p:txBody>
          <a:bodyPr wrap="square">
            <a:spAutoFit/>
          </a:bodyPr>
          <a:lstStyle/>
          <a:p>
            <a:r>
              <a:rPr lang="en-US" sz="2200" dirty="0"/>
              <a:t>Bit operators work on 32 bits numbers.</a:t>
            </a:r>
          </a:p>
          <a:p>
            <a:r>
              <a:rPr lang="en-US" sz="2200" dirty="0"/>
              <a:t>Any numeric operand in the operation is converted into a 32 bit number. The result is converted back to a JavaScript number. </a:t>
            </a:r>
            <a:endParaRPr lang="ru-RU" sz="2200" dirty="0"/>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44088"/>
            <a:ext cx="121920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367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r>
              <a:rPr lang="en-US" dirty="0"/>
              <a:t>The </a:t>
            </a:r>
            <a:r>
              <a:rPr lang="en-US" b="1" dirty="0">
                <a:solidFill>
                  <a:srgbClr val="7030A0"/>
                </a:solidFill>
              </a:rPr>
              <a:t>conditional operator </a:t>
            </a:r>
            <a:r>
              <a:rPr lang="en-US" dirty="0"/>
              <a:t>first evaluates an expression for a true or false value and then executes one of the two given statements depending upon the result of the evaluation.</a:t>
            </a:r>
          </a:p>
          <a:p>
            <a:endParaRPr lang="en-US" dirty="0"/>
          </a:p>
          <a:p>
            <a:pPr lvl="3"/>
            <a:r>
              <a:rPr lang="en-US" b="1" dirty="0"/>
              <a:t>                 </a:t>
            </a:r>
            <a:r>
              <a:rPr lang="en-US" sz="2400" b="1" dirty="0">
                <a:solidFill>
                  <a:srgbClr val="7030A0"/>
                </a:solidFill>
              </a:rPr>
              <a:t>? : (Conditional )</a:t>
            </a:r>
            <a:endParaRPr lang="en-US" sz="2400" dirty="0">
              <a:solidFill>
                <a:srgbClr val="7030A0"/>
              </a:solidFill>
            </a:endParaRPr>
          </a:p>
          <a:p>
            <a:pPr lvl="3"/>
            <a:r>
              <a:rPr lang="en-US" sz="2400" dirty="0"/>
              <a:t>                 If Condition is true ? Then value X : Otherwise value Y</a:t>
            </a:r>
          </a:p>
          <a:p>
            <a:endParaRPr lang="en-US" dirty="0"/>
          </a:p>
          <a:p>
            <a:r>
              <a:rPr lang="en-US" dirty="0"/>
              <a:t>   Example: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x = 30;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y = 50;</a:t>
            </a:r>
          </a:p>
          <a:p>
            <a:r>
              <a:rPr lang="en-US" dirty="0">
                <a:latin typeface="Consolas" pitchFamily="49" charset="0"/>
                <a:cs typeface="Consolas" pitchFamily="49" charset="0"/>
              </a:rPr>
              <a:t>       result = (x &gt; y) </a:t>
            </a:r>
            <a:r>
              <a:rPr lang="en-US" b="1" dirty="0">
                <a:solidFill>
                  <a:srgbClr val="7030A0"/>
                </a:solidFill>
                <a:latin typeface="Consolas" pitchFamily="49" charset="0"/>
                <a:cs typeface="Consolas" pitchFamily="49" charset="0"/>
              </a:rPr>
              <a:t>?</a:t>
            </a:r>
            <a:r>
              <a:rPr lang="en-US" dirty="0">
                <a:latin typeface="Consolas" pitchFamily="49" charset="0"/>
                <a:cs typeface="Consolas" pitchFamily="49" charset="0"/>
              </a:rPr>
              <a:t> 500 : 1000;</a:t>
            </a:r>
          </a:p>
          <a:p>
            <a:r>
              <a:rPr lang="en-US" dirty="0">
                <a:latin typeface="Consolas" pitchFamily="49" charset="0"/>
                <a:cs typeface="Consolas" pitchFamily="49" charset="0"/>
              </a:rPr>
              <a:t>       </a:t>
            </a:r>
            <a:r>
              <a:rPr lang="en-US" sz="2400"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(result);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Conditional operator (ternary operator)</a:t>
            </a:r>
          </a:p>
        </p:txBody>
      </p:sp>
      <p:sp>
        <p:nvSpPr>
          <p:cNvPr id="2" name="Прямоугольник 1"/>
          <p:cNvSpPr/>
          <p:nvPr/>
        </p:nvSpPr>
        <p:spPr>
          <a:xfrm>
            <a:off x="5836877" y="5275153"/>
            <a:ext cx="1273105" cy="430887"/>
          </a:xfrm>
          <a:prstGeom prst="rect">
            <a:avLst/>
          </a:prstGeom>
        </p:spPr>
        <p:txBody>
          <a:bodyPr wrap="none">
            <a:spAutoFit/>
          </a:bodyPr>
          <a:lstStyle/>
          <a:p>
            <a:r>
              <a:rPr lang="en-US" sz="2200" dirty="0">
                <a:solidFill>
                  <a:schemeClr val="bg1">
                    <a:lumMod val="50000"/>
                  </a:schemeClr>
                </a:solidFill>
                <a:latin typeface="Consolas" pitchFamily="49" charset="0"/>
                <a:cs typeface="Consolas" pitchFamily="49" charset="0"/>
              </a:rPr>
              <a:t>// 1000</a:t>
            </a:r>
            <a:endParaRPr lang="ru-RU" sz="2200" dirty="0">
              <a:solidFill>
                <a:schemeClr val="bg1">
                  <a:lumMod val="50000"/>
                </a:schemeClr>
              </a:solidFill>
            </a:endParaRPr>
          </a:p>
        </p:txBody>
      </p:sp>
    </p:spTree>
    <p:extLst>
      <p:ext uri="{BB962C8B-B14F-4D97-AF65-F5344CB8AC3E}">
        <p14:creationId xmlns:p14="http://schemas.microsoft.com/office/powerpoint/2010/main" val="223583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2225" y="1084636"/>
            <a:ext cx="11494709" cy="5518181"/>
          </a:xfrm>
        </p:spPr>
        <p:txBody>
          <a:bodyPr rtlCol="0">
            <a:normAutofit/>
          </a:bodyPr>
          <a:lstStyle/>
          <a:p>
            <a:endParaRPr lang="en-US" sz="9600" dirty="0">
              <a:latin typeface="Proxima Nova Black" charset="0"/>
            </a:endParaRPr>
          </a:p>
          <a:p>
            <a:pPr algn="ctr"/>
            <a:r>
              <a:rPr lang="en-US" sz="9600" b="1" dirty="0">
                <a:latin typeface="Proxima Nova Black" charset="0"/>
              </a:rPr>
              <a:t>Type Conversions</a:t>
            </a:r>
          </a:p>
          <a:p>
            <a:pPr algn="ctr"/>
            <a:endParaRPr lang="en-US" sz="2400" dirty="0">
              <a:latin typeface="Proxima Nova Black" charset="0"/>
            </a:endParaRPr>
          </a:p>
        </p:txBody>
      </p:sp>
    </p:spTree>
    <p:extLst>
      <p:ext uri="{BB962C8B-B14F-4D97-AF65-F5344CB8AC3E}">
        <p14:creationId xmlns:p14="http://schemas.microsoft.com/office/powerpoint/2010/main" val="315809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22859"/>
            <a:ext cx="11494709" cy="5252369"/>
          </a:xfrm>
        </p:spPr>
        <p:txBody>
          <a:bodyPr rtlCol="0">
            <a:normAutofit fontScale="92500" lnSpcReduction="20000"/>
          </a:bodyPr>
          <a:lstStyle/>
          <a:p>
            <a:pPr marL="0" lvl="1" algn="just" defTabSz="360000"/>
            <a:r>
              <a:rPr lang="en-US" sz="2600" dirty="0">
                <a:cs typeface="Arial" panose="020B0604020202020204" pitchFamily="34" charset="0"/>
              </a:rPr>
              <a:t>While writing programs, you may need to convert data from one type to another</a:t>
            </a:r>
            <a:r>
              <a:rPr lang="ru-RU" sz="2600" dirty="0">
                <a:cs typeface="Arial" panose="020B0604020202020204" pitchFamily="34" charset="0"/>
              </a:rPr>
              <a:t>, </a:t>
            </a:r>
            <a:r>
              <a:rPr lang="en-US" sz="2600" dirty="0"/>
              <a:t>The three most widely used </a:t>
            </a:r>
            <a:r>
              <a:rPr lang="en-US" sz="2600" b="1" dirty="0">
                <a:solidFill>
                  <a:srgbClr val="7030A0"/>
                </a:solidFill>
              </a:rPr>
              <a:t>type conversions </a:t>
            </a:r>
            <a:r>
              <a:rPr lang="en-US" sz="2600" dirty="0"/>
              <a:t>are to</a:t>
            </a:r>
            <a:r>
              <a:rPr lang="ru-RU" sz="2600" dirty="0">
                <a:cs typeface="Arial" panose="020B0604020202020204" pitchFamily="34" charset="0"/>
              </a:rPr>
              <a:t>:</a:t>
            </a:r>
          </a:p>
          <a:p>
            <a:pPr lvl="1" indent="-457200" algn="just" defTabSz="360000">
              <a:buFont typeface="+mj-lt"/>
              <a:buAutoNum type="arabicPeriod"/>
            </a:pPr>
            <a:r>
              <a:rPr lang="uk-UA" sz="2600" b="1" dirty="0">
                <a:solidFill>
                  <a:srgbClr val="7030A0"/>
                </a:solidFill>
              </a:rPr>
              <a:t>-  </a:t>
            </a:r>
            <a:r>
              <a:rPr lang="en-US" sz="2600" b="1" dirty="0">
                <a:solidFill>
                  <a:srgbClr val="7030A0"/>
                </a:solidFill>
              </a:rPr>
              <a:t>to String</a:t>
            </a:r>
            <a:endParaRPr lang="uk-UA" sz="2600" b="1" dirty="0">
              <a:solidFill>
                <a:srgbClr val="7030A0"/>
              </a:solidFill>
            </a:endParaRPr>
          </a:p>
          <a:p>
            <a:pPr lvl="1" indent="-457200" algn="just" defTabSz="360000">
              <a:buFont typeface="+mj-lt"/>
              <a:buAutoNum type="arabicPeriod"/>
            </a:pPr>
            <a:r>
              <a:rPr lang="uk-UA" sz="2600" b="1" dirty="0">
                <a:solidFill>
                  <a:srgbClr val="7030A0"/>
                </a:solidFill>
              </a:rPr>
              <a:t>-  </a:t>
            </a:r>
            <a:r>
              <a:rPr lang="en-US" sz="2600" b="1" dirty="0">
                <a:solidFill>
                  <a:srgbClr val="7030A0"/>
                </a:solidFill>
              </a:rPr>
              <a:t>to Number</a:t>
            </a:r>
            <a:endParaRPr lang="ru-RU" sz="2600" dirty="0">
              <a:solidFill>
                <a:srgbClr val="7030A0"/>
              </a:solidFill>
              <a:cs typeface="Arial" panose="020B0604020202020204" pitchFamily="34" charset="0"/>
            </a:endParaRPr>
          </a:p>
          <a:p>
            <a:pPr lvl="1" indent="-457200" algn="just" defTabSz="360000">
              <a:buFont typeface="+mj-lt"/>
              <a:buAutoNum type="arabicPeriod"/>
            </a:pPr>
            <a:r>
              <a:rPr lang="uk-UA" sz="2600" b="1" dirty="0">
                <a:solidFill>
                  <a:srgbClr val="7030A0"/>
                </a:solidFill>
              </a:rPr>
              <a:t>-  </a:t>
            </a:r>
            <a:r>
              <a:rPr lang="en-US" sz="2600" b="1" dirty="0">
                <a:solidFill>
                  <a:srgbClr val="7030A0"/>
                </a:solidFill>
              </a:rPr>
              <a:t>to Boolean</a:t>
            </a:r>
            <a:endParaRPr lang="ru-RU" sz="2600" dirty="0">
              <a:solidFill>
                <a:srgbClr val="7030A0"/>
              </a:solidFill>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600" b="1" dirty="0">
                <a:solidFill>
                  <a:srgbClr val="7030A0"/>
                </a:solidFill>
                <a:cs typeface="Arial" panose="020B0604020202020204" pitchFamily="34" charset="0"/>
              </a:rPr>
              <a:t>Convert to string</a:t>
            </a:r>
            <a:r>
              <a:rPr lang="en-US" sz="2600" dirty="0">
                <a:cs typeface="Arial" panose="020B0604020202020204" pitchFamily="34" charset="0"/>
              </a:rPr>
              <a:t>:</a:t>
            </a:r>
          </a:p>
          <a:p>
            <a:pPr marL="228622" lvl="1" indent="-457200" algn="just" defTabSz="360000">
              <a:buClrTx/>
              <a:buFont typeface="Arial" panose="020B0604020202020204" pitchFamily="34" charset="0"/>
              <a:buChar char="•"/>
            </a:pPr>
            <a:r>
              <a:rPr lang="en-US" sz="2600" dirty="0">
                <a:cs typeface="Arial" panose="020B0604020202020204" pitchFamily="34" charset="0"/>
              </a:rPr>
              <a:t>Function String()</a:t>
            </a:r>
          </a:p>
          <a:p>
            <a:pPr marL="457152" lvl="2" algn="just"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a = 20;</a:t>
            </a:r>
          </a:p>
          <a:p>
            <a:pPr marL="457200" lvl="2" defTabSz="360000"/>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data = </a:t>
            </a:r>
            <a:r>
              <a:rPr lang="en-US" b="1" dirty="0">
                <a:solidFill>
                  <a:srgbClr val="7030A0"/>
                </a:solidFill>
                <a:latin typeface="Consolas" pitchFamily="49" charset="0"/>
                <a:cs typeface="Consolas" pitchFamily="49" charset="0"/>
              </a:rPr>
              <a:t>String</a:t>
            </a:r>
            <a:r>
              <a:rPr lang="en-US" dirty="0">
                <a:latin typeface="Consolas" pitchFamily="49" charset="0"/>
                <a:cs typeface="Consolas" pitchFamily="49" charset="0"/>
              </a:rPr>
              <a:t>(a);</a:t>
            </a: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(data); 			 </a:t>
            </a:r>
            <a:r>
              <a:rPr lang="en-US" dirty="0">
                <a:solidFill>
                  <a:schemeClr val="bg1">
                    <a:lumMod val="50000"/>
                  </a:schemeClr>
                </a:solidFill>
                <a:latin typeface="Consolas" pitchFamily="49" charset="0"/>
                <a:cs typeface="Consolas" pitchFamily="49" charset="0"/>
              </a:rPr>
              <a:t>// "20"</a:t>
            </a:r>
          </a:p>
          <a:p>
            <a:pPr marL="457200" lvl="2" defTabSz="360000">
              <a:spcAft>
                <a:spcPts val="1200"/>
              </a:spcAft>
            </a:pP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rgbClr val="0000FF"/>
                </a:solidFill>
                <a:latin typeface="Consolas" pitchFamily="49" charset="0"/>
                <a:cs typeface="Consolas" pitchFamily="49" charset="0"/>
              </a:rPr>
              <a:t>typeof</a:t>
            </a:r>
            <a:r>
              <a:rPr lang="en-US" dirty="0">
                <a:latin typeface="Consolas" pitchFamily="49" charset="0"/>
                <a:cs typeface="Consolas" pitchFamily="49" charset="0"/>
              </a:rPr>
              <a:t> data); </a:t>
            </a:r>
            <a:r>
              <a:rPr lang="en-US" dirty="0">
                <a:solidFill>
                  <a:schemeClr val="bg1">
                    <a:lumMod val="50000"/>
                  </a:schemeClr>
                </a:solidFill>
                <a:latin typeface="Consolas" pitchFamily="49" charset="0"/>
                <a:cs typeface="Consolas" pitchFamily="49" charset="0"/>
              </a:rPr>
              <a:t>// "string"</a:t>
            </a:r>
          </a:p>
          <a:p>
            <a:pPr marL="342900" lvl="1" indent="-342900" algn="just" defTabSz="360000">
              <a:buClrTx/>
              <a:buFont typeface="Arial" panose="020B0604020202020204" pitchFamily="34" charset="0"/>
              <a:buChar char="•"/>
            </a:pPr>
            <a:r>
              <a:rPr lang="en-US" sz="2600" dirty="0">
                <a:cs typeface="Consolas" pitchFamily="49" charset="0"/>
              </a:rPr>
              <a:t>Operation </a:t>
            </a:r>
            <a:r>
              <a:rPr lang="en-US" sz="2600" b="1" dirty="0">
                <a:solidFill>
                  <a:srgbClr val="7030A0"/>
                </a:solidFill>
                <a:cs typeface="Consolas" pitchFamily="49" charset="0"/>
              </a:rPr>
              <a:t>+</a:t>
            </a:r>
            <a:r>
              <a:rPr lang="en-US" sz="2600" dirty="0">
                <a:cs typeface="Consolas" pitchFamily="49" charset="0"/>
              </a:rPr>
              <a:t> and </a:t>
            </a:r>
            <a:r>
              <a:rPr lang="en-US" sz="2600" b="1" dirty="0">
                <a:solidFill>
                  <a:srgbClr val="7030A0"/>
                </a:solidFill>
                <a:cs typeface="Consolas" pitchFamily="49" charset="0"/>
              </a:rPr>
              <a:t>empty string</a:t>
            </a:r>
          </a:p>
          <a:p>
            <a:pPr marL="457200" lvl="2" defTabSz="360000"/>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 = 20;</a:t>
            </a:r>
          </a:p>
          <a:p>
            <a:pPr marL="457200" lvl="2" defTabSz="360000"/>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data = a + "";</a:t>
            </a: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(data); </a:t>
            </a:r>
            <a:r>
              <a:rPr lang="uk-UA"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"20"</a:t>
            </a:r>
          </a:p>
          <a:p>
            <a:pPr marL="457200" lvl="2" defTabSz="360000"/>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typeof</a:t>
            </a:r>
            <a:r>
              <a:rPr lang="en-US" dirty="0">
                <a:latin typeface="Consolas" pitchFamily="49" charset="0"/>
                <a:cs typeface="Consolas" pitchFamily="49" charset="0"/>
              </a:rPr>
              <a:t> data);</a:t>
            </a:r>
            <a:r>
              <a:rPr lang="en-US" dirty="0">
                <a:solidFill>
                  <a:schemeClr val="bg1">
                    <a:lumMod val="50000"/>
                  </a:schemeClr>
                </a:solidFill>
                <a:latin typeface="Consolas" pitchFamily="49" charset="0"/>
                <a:cs typeface="Consolas" pitchFamily="49" charset="0"/>
              </a:rPr>
              <a:t> // "string"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Type Conversions</a:t>
            </a:r>
            <a:r>
              <a:rPr lang="uk-UA" sz="3600" b="1" dirty="0">
                <a:latin typeface="Proxima Nova Black" charset="0"/>
              </a:rPr>
              <a:t>. </a:t>
            </a:r>
            <a:r>
              <a:rPr lang="en-US" sz="3600" dirty="0">
                <a:latin typeface="Proxima Nova Black" charset="0"/>
                <a:cs typeface="Arial" panose="020B0604020202020204" pitchFamily="34" charset="0"/>
              </a:rPr>
              <a:t>String</a:t>
            </a:r>
            <a:endParaRPr lang="en-US" sz="3600" b="1" dirty="0">
              <a:latin typeface="Proxima Nova Black" charset="0"/>
            </a:endParaRPr>
          </a:p>
        </p:txBody>
      </p:sp>
    </p:spTree>
    <p:extLst>
      <p:ext uri="{BB962C8B-B14F-4D97-AF65-F5344CB8AC3E}">
        <p14:creationId xmlns:p14="http://schemas.microsoft.com/office/powerpoint/2010/main" val="367839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22859"/>
            <a:ext cx="11494709" cy="5252369"/>
          </a:xfrm>
        </p:spPr>
        <p:txBody>
          <a:bodyPr rtlCol="0">
            <a:normAutofit/>
          </a:bodyPr>
          <a:lstStyle/>
          <a:p>
            <a:pPr marL="0" lvl="1" algn="just" defTabSz="360000"/>
            <a:r>
              <a:rPr lang="en-US" sz="2400" b="1" dirty="0">
                <a:solidFill>
                  <a:srgbClr val="7030A0"/>
                </a:solidFill>
                <a:cs typeface="Consolas" pitchFamily="49" charset="0"/>
              </a:rPr>
              <a:t>Convert to Number</a:t>
            </a:r>
            <a:r>
              <a:rPr lang="en-US" sz="2400" dirty="0">
                <a:cs typeface="Consolas" pitchFamily="49" charset="0"/>
              </a:rPr>
              <a:t>:</a:t>
            </a:r>
          </a:p>
          <a:p>
            <a:pPr marL="0" lvl="1" algn="just" defTabSz="360000"/>
            <a:r>
              <a:rPr lang="en-US" sz="2400" dirty="0">
                <a:cs typeface="Consolas" pitchFamily="49" charset="0"/>
              </a:rPr>
              <a:t>Function </a:t>
            </a:r>
            <a:r>
              <a:rPr lang="en-US" sz="2400" b="1" dirty="0">
                <a:solidFill>
                  <a:srgbClr val="7030A0"/>
                </a:solidFill>
                <a:cs typeface="Consolas" pitchFamily="49" charset="0"/>
              </a:rPr>
              <a:t>Number()</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"20";</a:t>
            </a:r>
          </a:p>
          <a:p>
            <a:pPr marL="457200" lvl="2"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a:t>
            </a:r>
            <a:r>
              <a:rPr lang="en-US" sz="2000" dirty="0">
                <a:solidFill>
                  <a:srgbClr val="7030A0"/>
                </a:solidFill>
                <a:latin typeface="Consolas" pitchFamily="49" charset="0"/>
                <a:cs typeface="Consolas" pitchFamily="49" charset="0"/>
              </a:rPr>
              <a:t>Number</a:t>
            </a:r>
            <a:r>
              <a:rPr lang="en-US" sz="2000" dirty="0">
                <a:latin typeface="Consolas" pitchFamily="49" charset="0"/>
                <a:cs typeface="Consolas" pitchFamily="49" charset="0"/>
              </a:rPr>
              <a:t>(a);</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num</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 20</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typeof</a:t>
            </a:r>
            <a:r>
              <a:rPr lang="en-US" sz="2000" dirty="0">
                <a:latin typeface="Consolas" pitchFamily="49" charset="0"/>
                <a:cs typeface="Consolas" pitchFamily="49" charset="0"/>
              </a:rPr>
              <a:t>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"number"</a:t>
            </a:r>
          </a:p>
          <a:p>
            <a:pPr marL="457200" lvl="2" defTabSz="360000"/>
            <a:endParaRPr lang="en-US" sz="2400" dirty="0">
              <a:solidFill>
                <a:srgbClr val="00B050"/>
              </a:solidFill>
              <a:cs typeface="Consolas" pitchFamily="49" charset="0"/>
            </a:endParaRPr>
          </a:p>
          <a:p>
            <a:pPr marL="342900" lvl="1" indent="-342900" algn="just" defTabSz="360000">
              <a:buFont typeface="Arial" panose="020B0604020202020204" pitchFamily="34" charset="0"/>
              <a:buChar char="•"/>
            </a:pPr>
            <a:r>
              <a:rPr lang="en-US" sz="2400" b="1" dirty="0">
                <a:solidFill>
                  <a:srgbClr val="7030A0"/>
                </a:solidFill>
                <a:cs typeface="Consolas" pitchFamily="49" charset="0"/>
              </a:rPr>
              <a:t>Unary operation +</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"20";</a:t>
            </a:r>
          </a:p>
          <a:p>
            <a:pPr marL="457200" lvl="2"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+a;</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num</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20</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typeof</a:t>
            </a:r>
            <a:r>
              <a:rPr lang="en-US" sz="2000" dirty="0">
                <a:latin typeface="Consolas" pitchFamily="49" charset="0"/>
                <a:cs typeface="Consolas" pitchFamily="49" charset="0"/>
              </a:rPr>
              <a:t>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"number"</a:t>
            </a:r>
            <a:endParaRPr lang="ru-RU"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Type Conversions</a:t>
            </a:r>
            <a:r>
              <a:rPr lang="uk-UA" sz="3600" b="1" dirty="0">
                <a:latin typeface="Proxima Nova Black" charset="0"/>
              </a:rPr>
              <a:t>. </a:t>
            </a:r>
            <a:r>
              <a:rPr lang="en-US" sz="3600" dirty="0">
                <a:latin typeface="Proxima Nova Black" charset="0"/>
                <a:cs typeface="Arial" panose="020B0604020202020204" pitchFamily="34" charset="0"/>
              </a:rPr>
              <a:t>Number</a:t>
            </a:r>
            <a:endParaRPr lang="en-US" sz="3600" b="1" dirty="0">
              <a:latin typeface="Proxima Nova Black" charset="0"/>
            </a:endParaRPr>
          </a:p>
        </p:txBody>
      </p:sp>
    </p:spTree>
    <p:extLst>
      <p:ext uri="{BB962C8B-B14F-4D97-AF65-F5344CB8AC3E}">
        <p14:creationId xmlns:p14="http://schemas.microsoft.com/office/powerpoint/2010/main" val="14832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5518181"/>
          </a:xfrm>
        </p:spPr>
        <p:txBody>
          <a:bodyPr rtlCol="0">
            <a:normAutofit lnSpcReduction="10000"/>
          </a:bodyPr>
          <a:lstStyle/>
          <a:p>
            <a:r>
              <a:rPr lang="en-US" sz="2400" dirty="0"/>
              <a:t>An </a:t>
            </a:r>
            <a:r>
              <a:rPr lang="en-US" sz="2400" b="1" dirty="0">
                <a:solidFill>
                  <a:srgbClr val="7030A0"/>
                </a:solidFill>
              </a:rPr>
              <a:t>expression</a:t>
            </a:r>
            <a:r>
              <a:rPr lang="en-US" sz="2400" dirty="0">
                <a:solidFill>
                  <a:srgbClr val="7030A0"/>
                </a:solidFill>
              </a:rPr>
              <a:t> </a:t>
            </a:r>
            <a:r>
              <a:rPr lang="en-US" sz="2400" dirty="0"/>
              <a:t>is a combination of values, variables, and operators, which computes to a value.</a:t>
            </a:r>
          </a:p>
          <a:p>
            <a:r>
              <a:rPr lang="en-US" sz="2400" dirty="0"/>
              <a:t>The computation is called an evaluation.</a:t>
            </a:r>
          </a:p>
          <a:p>
            <a:endParaRPr lang="en-US" sz="2400" dirty="0"/>
          </a:p>
          <a:p>
            <a:r>
              <a:rPr lang="en-US" sz="2400" dirty="0"/>
              <a:t>For example, 5 * 10 evaluates to 50:					</a:t>
            </a:r>
            <a:r>
              <a:rPr lang="en-US" sz="2400" dirty="0">
                <a:solidFill>
                  <a:srgbClr val="7030A0"/>
                </a:solidFill>
              </a:rPr>
              <a:t>5 * 10</a:t>
            </a:r>
          </a:p>
          <a:p>
            <a:r>
              <a:rPr lang="en-US" sz="2400" dirty="0"/>
              <a:t>It is also an expression where a variable is assigned a value:		</a:t>
            </a:r>
            <a:r>
              <a:rPr lang="en-US" sz="2400" dirty="0">
                <a:solidFill>
                  <a:srgbClr val="7030A0"/>
                </a:solidFill>
                <a:latin typeface="Consolas" pitchFamily="49" charset="0"/>
                <a:cs typeface="Consolas" pitchFamily="49" charset="0"/>
              </a:rPr>
              <a:t>i = 10</a:t>
            </a:r>
          </a:p>
          <a:p>
            <a:r>
              <a:rPr lang="en-US" sz="2400" dirty="0"/>
              <a:t>Expressions can also contain variable values:				</a:t>
            </a:r>
            <a:r>
              <a:rPr lang="en-US" sz="2400" dirty="0">
                <a:solidFill>
                  <a:srgbClr val="7030A0"/>
                </a:solidFill>
                <a:latin typeface="Consolas" pitchFamily="49" charset="0"/>
                <a:cs typeface="Consolas" pitchFamily="49" charset="0"/>
              </a:rPr>
              <a:t>n * 5</a:t>
            </a:r>
          </a:p>
          <a:p>
            <a:endParaRPr lang="en-US" sz="2800" b="1" dirty="0"/>
          </a:p>
          <a:p>
            <a:r>
              <a:rPr lang="en-US" sz="2800" b="1" dirty="0"/>
              <a:t>JavaScript</a:t>
            </a:r>
            <a:r>
              <a:rPr lang="en-US" sz="2400" dirty="0"/>
              <a:t> has the following expression categories:</a:t>
            </a:r>
          </a:p>
          <a:p>
            <a:pPr algn="just"/>
            <a:r>
              <a:rPr lang="en-US" sz="2400" b="1" dirty="0">
                <a:solidFill>
                  <a:schemeClr val="accent4">
                    <a:lumMod val="50000"/>
                  </a:schemeClr>
                </a:solidFill>
              </a:rPr>
              <a:t>Arithmetic</a:t>
            </a:r>
            <a:r>
              <a:rPr lang="en-US" sz="2400" dirty="0">
                <a:solidFill>
                  <a:schemeClr val="accent4">
                    <a:lumMod val="50000"/>
                  </a:schemeClr>
                </a:solidFill>
              </a:rPr>
              <a:t> </a:t>
            </a:r>
            <a:r>
              <a:rPr lang="en-US" sz="2400" dirty="0"/>
              <a:t>	evaluates to a number, for example 22</a:t>
            </a:r>
          </a:p>
          <a:p>
            <a:pPr algn="just"/>
            <a:r>
              <a:rPr lang="en-US" sz="2400" b="1" dirty="0">
                <a:solidFill>
                  <a:schemeClr val="accent4">
                    <a:lumMod val="50000"/>
                  </a:schemeClr>
                </a:solidFill>
              </a:rPr>
              <a:t>String</a:t>
            </a:r>
            <a:r>
              <a:rPr lang="en-US" sz="2400" dirty="0"/>
              <a:t>		evaluates to a character string, e.g. "</a:t>
            </a:r>
            <a:r>
              <a:rPr lang="en-US" sz="2400" dirty="0" err="1"/>
              <a:t>twotwo</a:t>
            </a:r>
            <a:r>
              <a:rPr lang="en-US" sz="2400" dirty="0"/>
              <a:t>"</a:t>
            </a:r>
          </a:p>
          <a:p>
            <a:pPr algn="just"/>
            <a:r>
              <a:rPr lang="en-US" sz="2400" b="1" dirty="0">
                <a:solidFill>
                  <a:schemeClr val="accent4">
                    <a:lumMod val="50000"/>
                  </a:schemeClr>
                </a:solidFill>
              </a:rPr>
              <a:t>Logical</a:t>
            </a:r>
            <a:r>
              <a:rPr lang="en-US" sz="2400" dirty="0"/>
              <a:t>		evaluates to true or false</a:t>
            </a:r>
          </a:p>
          <a:p>
            <a:pPr algn="just"/>
            <a:r>
              <a:rPr lang="en-US" sz="2400" b="1" dirty="0">
                <a:solidFill>
                  <a:schemeClr val="accent4">
                    <a:lumMod val="50000"/>
                  </a:schemeClr>
                </a:solidFill>
              </a:rPr>
              <a:t>Object</a:t>
            </a:r>
            <a:r>
              <a:rPr lang="en-US" sz="2400" b="1" dirty="0">
                <a:solidFill>
                  <a:schemeClr val="accent2">
                    <a:lumMod val="40000"/>
                    <a:lumOff val="60000"/>
                  </a:schemeClr>
                </a:solidFill>
              </a:rPr>
              <a:t>		</a:t>
            </a:r>
            <a:r>
              <a:rPr lang="en-US" sz="2400" dirty="0"/>
              <a:t>evaluates to an object</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expressions</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337271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638044"/>
            <a:ext cx="11494709" cy="5454388"/>
          </a:xfrm>
        </p:spPr>
        <p:txBody>
          <a:bodyPr rtlCol="0">
            <a:noAutofit/>
          </a:bodyPr>
          <a:lstStyle/>
          <a:p>
            <a:pPr marL="0" lvl="1" algn="just" defTabSz="360000"/>
            <a:r>
              <a:rPr lang="en-US" dirty="0">
                <a:cs typeface="Consolas" pitchFamily="49" charset="0"/>
              </a:rPr>
              <a:t>Additional useful functions for working with numbers:</a:t>
            </a:r>
          </a:p>
          <a:p>
            <a:pPr marL="0" lvl="1" algn="just" defTabSz="360000"/>
            <a:r>
              <a:rPr lang="en-US" dirty="0">
                <a:cs typeface="Consolas" pitchFamily="49" charset="0"/>
              </a:rPr>
              <a:t>Function </a:t>
            </a:r>
            <a:r>
              <a:rPr lang="en-US" b="1" dirty="0" err="1">
                <a:solidFill>
                  <a:srgbClr val="7030A0"/>
                </a:solidFill>
                <a:cs typeface="Consolas" pitchFamily="49" charset="0"/>
              </a:rPr>
              <a:t>parseInt</a:t>
            </a:r>
            <a:r>
              <a:rPr lang="en-US" b="1" dirty="0">
                <a:solidFill>
                  <a:srgbClr val="7030A0"/>
                </a:solidFill>
                <a:cs typeface="Consolas" pitchFamily="49" charset="0"/>
              </a:rPr>
              <a:t>()</a:t>
            </a:r>
            <a:r>
              <a:rPr lang="en-US" dirty="0">
                <a:cs typeface="Consolas" pitchFamily="49" charset="0"/>
              </a:rPr>
              <a:t> - converts to an integer</a:t>
            </a:r>
            <a:endParaRPr lang="ru-RU" dirty="0">
              <a:cs typeface="Consolas" pitchFamily="49" charset="0"/>
            </a:endParaRP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parseInt</a:t>
            </a:r>
            <a:r>
              <a:rPr lang="en-US" sz="1800" dirty="0">
                <a:latin typeface="Consolas" pitchFamily="49" charset="0"/>
                <a:cs typeface="Consolas" pitchFamily="49" charset="0"/>
              </a:rPr>
              <a:t>("7")); </a:t>
            </a:r>
            <a:r>
              <a:rPr lang="en-US" sz="1800" dirty="0">
                <a:solidFill>
                  <a:schemeClr val="bg1">
                    <a:lumMod val="50000"/>
                  </a:schemeClr>
                </a:solidFill>
                <a:latin typeface="Consolas" pitchFamily="49" charset="0"/>
                <a:cs typeface="Consolas" pitchFamily="49" charset="0"/>
              </a:rPr>
              <a:t>// 7</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parseInt</a:t>
            </a:r>
            <a:r>
              <a:rPr lang="en-US" sz="1800" dirty="0">
                <a:latin typeface="Consolas" pitchFamily="49" charset="0"/>
                <a:cs typeface="Consolas" pitchFamily="49" charset="0"/>
              </a:rPr>
              <a:t>("7.5")); </a:t>
            </a:r>
            <a:r>
              <a:rPr lang="en-US" sz="1800" dirty="0">
                <a:solidFill>
                  <a:schemeClr val="bg1">
                    <a:lumMod val="50000"/>
                  </a:schemeClr>
                </a:solidFill>
                <a:latin typeface="Consolas" pitchFamily="49" charset="0"/>
                <a:cs typeface="Consolas" pitchFamily="49" charset="0"/>
              </a:rPr>
              <a:t>// 7</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parseInt</a:t>
            </a:r>
            <a:r>
              <a:rPr lang="en-US" sz="1800" dirty="0">
                <a:latin typeface="Consolas" pitchFamily="49" charset="0"/>
                <a:cs typeface="Consolas" pitchFamily="49" charset="0"/>
              </a:rPr>
              <a:t>("7nm</a:t>
            </a:r>
            <a:r>
              <a:rPr lang="ru-RU" sz="1800" dirty="0">
                <a:latin typeface="Consolas" pitchFamily="49" charset="0"/>
                <a:cs typeface="Consolas" pitchFamily="49" charset="0"/>
              </a:rPr>
              <a:t>")); </a:t>
            </a:r>
            <a:r>
              <a:rPr lang="ru-RU" sz="1800" dirty="0">
                <a:solidFill>
                  <a:schemeClr val="bg1">
                    <a:lumMod val="50000"/>
                  </a:schemeClr>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7</a:t>
            </a:r>
            <a:endParaRPr lang="ru-RU" sz="1800" dirty="0">
              <a:solidFill>
                <a:schemeClr val="bg1">
                  <a:lumMod val="50000"/>
                </a:schemeClr>
              </a:solidFill>
              <a:latin typeface="Consolas" pitchFamily="49" charset="0"/>
              <a:cs typeface="Consolas" pitchFamily="49" charset="0"/>
            </a:endParaRPr>
          </a:p>
          <a:p>
            <a:pPr marL="457200" lvl="2" defTabSz="360000">
              <a:spcAft>
                <a:spcPts val="1200"/>
              </a:spcAft>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parseInt</a:t>
            </a:r>
            <a:r>
              <a:rPr lang="en-US" sz="1800" dirty="0">
                <a:latin typeface="Consolas" pitchFamily="49" charset="0"/>
                <a:cs typeface="Consolas" pitchFamily="49" charset="0"/>
              </a:rPr>
              <a:t>("nm</a:t>
            </a:r>
            <a:r>
              <a:rPr lang="ru-RU" sz="1800" dirty="0">
                <a:latin typeface="Consolas" pitchFamily="49" charset="0"/>
                <a:cs typeface="Consolas" pitchFamily="49" charset="0"/>
              </a:rPr>
              <a:t>")); </a:t>
            </a:r>
            <a:r>
              <a:rPr lang="ru-RU" sz="1800" dirty="0">
                <a:solidFill>
                  <a:schemeClr val="bg1">
                    <a:lumMod val="50000"/>
                  </a:schemeClr>
                </a:solidFill>
                <a:latin typeface="Consolas" pitchFamily="49" charset="0"/>
                <a:cs typeface="Consolas" pitchFamily="49" charset="0"/>
              </a:rPr>
              <a:t>// </a:t>
            </a:r>
            <a:r>
              <a:rPr lang="en-US" sz="1800" dirty="0" err="1">
                <a:solidFill>
                  <a:schemeClr val="bg1">
                    <a:lumMod val="50000"/>
                  </a:schemeClr>
                </a:solidFill>
                <a:latin typeface="Consolas" pitchFamily="49" charset="0"/>
                <a:cs typeface="Consolas" pitchFamily="49" charset="0"/>
              </a:rPr>
              <a:t>NaN</a:t>
            </a:r>
            <a:endParaRPr lang="en-US" sz="1800" dirty="0">
              <a:solidFill>
                <a:schemeClr val="bg1">
                  <a:lumMod val="50000"/>
                </a:schemeClr>
              </a:solidFill>
              <a:latin typeface="Consolas" pitchFamily="49" charset="0"/>
              <a:cs typeface="Consolas" pitchFamily="49" charset="0"/>
            </a:endParaRPr>
          </a:p>
          <a:p>
            <a:pPr marL="342900" lvl="1" indent="-342900" algn="just" defTabSz="360000">
              <a:buFont typeface="Arial" panose="020B0604020202020204" pitchFamily="34" charset="0"/>
              <a:buChar char="•"/>
            </a:pPr>
            <a:r>
              <a:rPr lang="en-US" dirty="0">
                <a:cs typeface="Consolas" pitchFamily="49" charset="0"/>
              </a:rPr>
              <a:t>Function </a:t>
            </a:r>
            <a:r>
              <a:rPr lang="en-US" b="1" dirty="0" err="1">
                <a:solidFill>
                  <a:srgbClr val="7030A0"/>
                </a:solidFill>
                <a:cs typeface="Consolas" pitchFamily="49" charset="0"/>
              </a:rPr>
              <a:t>parseFloat</a:t>
            </a:r>
            <a:r>
              <a:rPr lang="en-US" b="1" dirty="0">
                <a:solidFill>
                  <a:srgbClr val="7030A0"/>
                </a:solidFill>
                <a:cs typeface="Consolas" pitchFamily="49" charset="0"/>
              </a:rPr>
              <a:t>() </a:t>
            </a:r>
            <a:r>
              <a:rPr lang="en-US" dirty="0">
                <a:cs typeface="Consolas" pitchFamily="49" charset="0"/>
              </a:rPr>
              <a:t>- converts to a fractional number</a:t>
            </a:r>
            <a:endParaRPr lang="ru-RU" dirty="0">
              <a:cs typeface="Consolas" pitchFamily="49" charset="0"/>
            </a:endParaRP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parseFloat</a:t>
            </a:r>
            <a:r>
              <a:rPr lang="en-US" sz="1800" dirty="0">
                <a:latin typeface="Consolas" pitchFamily="49" charset="0"/>
                <a:cs typeface="Consolas" pitchFamily="49" charset="0"/>
              </a:rPr>
              <a:t>("7")); </a:t>
            </a:r>
            <a:r>
              <a:rPr lang="en-US" sz="1800" dirty="0">
                <a:solidFill>
                  <a:schemeClr val="bg1">
                    <a:lumMod val="50000"/>
                  </a:schemeClr>
                </a:solidFill>
                <a:latin typeface="Consolas" pitchFamily="49" charset="0"/>
                <a:cs typeface="Consolas" pitchFamily="49" charset="0"/>
              </a:rPr>
              <a:t>// 7</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parseFloat</a:t>
            </a:r>
            <a:r>
              <a:rPr lang="en-US" sz="1800" dirty="0">
                <a:latin typeface="Consolas" pitchFamily="49" charset="0"/>
                <a:cs typeface="Consolas" pitchFamily="49" charset="0"/>
              </a:rPr>
              <a:t>("7.125")); </a:t>
            </a:r>
            <a:r>
              <a:rPr lang="en-US" sz="1800" dirty="0">
                <a:solidFill>
                  <a:schemeClr val="bg1">
                    <a:lumMod val="50000"/>
                  </a:schemeClr>
                </a:solidFill>
                <a:latin typeface="Consolas" pitchFamily="49" charset="0"/>
                <a:cs typeface="Consolas" pitchFamily="49" charset="0"/>
              </a:rPr>
              <a:t>// 7.125</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parseFloat</a:t>
            </a:r>
            <a:r>
              <a:rPr lang="en-US" sz="1800" dirty="0">
                <a:latin typeface="Consolas" pitchFamily="49" charset="0"/>
                <a:cs typeface="Consolas" pitchFamily="49" charset="0"/>
              </a:rPr>
              <a:t>("7nm</a:t>
            </a:r>
            <a:r>
              <a:rPr lang="ru-RU" sz="1800" dirty="0">
                <a:latin typeface="Consolas" pitchFamily="49" charset="0"/>
                <a:cs typeface="Consolas" pitchFamily="49" charset="0"/>
              </a:rPr>
              <a:t>")); </a:t>
            </a:r>
            <a:r>
              <a:rPr lang="ru-RU" sz="1800" dirty="0">
                <a:solidFill>
                  <a:schemeClr val="bg1">
                    <a:lumMod val="50000"/>
                  </a:schemeClr>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7</a:t>
            </a:r>
            <a:endParaRPr lang="ru-RU" sz="1800" dirty="0">
              <a:solidFill>
                <a:schemeClr val="bg1">
                  <a:lumMod val="50000"/>
                </a:schemeClr>
              </a:solidFill>
              <a:latin typeface="Consolas" pitchFamily="49" charset="0"/>
              <a:cs typeface="Consolas" pitchFamily="49" charset="0"/>
            </a:endParaRPr>
          </a:p>
          <a:p>
            <a:pPr marL="457200" lvl="2" defTabSz="360000">
              <a:spcAft>
                <a:spcPts val="1200"/>
              </a:spcAft>
            </a:pP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parseFloat</a:t>
            </a:r>
            <a:r>
              <a:rPr lang="en-US" sz="1800" dirty="0">
                <a:latin typeface="Consolas" pitchFamily="49" charset="0"/>
                <a:cs typeface="Consolas" pitchFamily="49" charset="0"/>
              </a:rPr>
              <a:t>("nm</a:t>
            </a:r>
            <a:r>
              <a:rPr lang="ru-RU" sz="1800" dirty="0">
                <a:latin typeface="Consolas" pitchFamily="49" charset="0"/>
                <a:cs typeface="Consolas" pitchFamily="49" charset="0"/>
              </a:rPr>
              <a:t>")); </a:t>
            </a:r>
            <a:r>
              <a:rPr lang="ru-RU" sz="1800" dirty="0">
                <a:solidFill>
                  <a:schemeClr val="bg1">
                    <a:lumMod val="50000"/>
                  </a:schemeClr>
                </a:solidFill>
                <a:latin typeface="Consolas" pitchFamily="49" charset="0"/>
                <a:cs typeface="Consolas" pitchFamily="49" charset="0"/>
              </a:rPr>
              <a:t>// </a:t>
            </a:r>
            <a:r>
              <a:rPr lang="en-US" sz="1800" dirty="0" err="1">
                <a:solidFill>
                  <a:schemeClr val="bg1">
                    <a:lumMod val="50000"/>
                  </a:schemeClr>
                </a:solidFill>
                <a:latin typeface="Consolas" pitchFamily="49" charset="0"/>
                <a:cs typeface="Consolas" pitchFamily="49" charset="0"/>
              </a:rPr>
              <a:t>NaN</a:t>
            </a:r>
            <a:endParaRPr lang="en-US" sz="1800" dirty="0">
              <a:solidFill>
                <a:schemeClr val="bg1">
                  <a:lumMod val="50000"/>
                </a:schemeClr>
              </a:solidFill>
              <a:latin typeface="Consolas" pitchFamily="49" charset="0"/>
              <a:cs typeface="Consolas" pitchFamily="49" charset="0"/>
            </a:endParaRPr>
          </a:p>
          <a:p>
            <a:pPr marL="342900" lvl="1" indent="-342900" algn="just" defTabSz="360000">
              <a:buFont typeface="Arial" panose="020B0604020202020204" pitchFamily="34" charset="0"/>
              <a:buChar char="•"/>
            </a:pPr>
            <a:r>
              <a:rPr lang="en-US" dirty="0">
                <a:cs typeface="Consolas" pitchFamily="49" charset="0"/>
              </a:rPr>
              <a:t>Function </a:t>
            </a:r>
            <a:r>
              <a:rPr lang="en-US" b="1" dirty="0" err="1">
                <a:solidFill>
                  <a:srgbClr val="7030A0"/>
                </a:solidFill>
                <a:cs typeface="Consolas" pitchFamily="49" charset="0"/>
              </a:rPr>
              <a:t>isNaN</a:t>
            </a:r>
            <a:r>
              <a:rPr lang="en-US" b="1" dirty="0">
                <a:solidFill>
                  <a:srgbClr val="7030A0"/>
                </a:solidFill>
                <a:cs typeface="Consolas" pitchFamily="49" charset="0"/>
              </a:rPr>
              <a:t>() </a:t>
            </a:r>
            <a:r>
              <a:rPr lang="en-US" dirty="0">
                <a:cs typeface="Consolas" pitchFamily="49" charset="0"/>
              </a:rPr>
              <a:t>- checks if a value represents a number</a:t>
            </a:r>
            <a:endParaRPr lang="ru-RU" dirty="0">
              <a:cs typeface="Consolas" pitchFamily="49" charset="0"/>
            </a:endParaRP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(1)); </a:t>
            </a:r>
            <a:r>
              <a:rPr lang="en-US" sz="1800" dirty="0">
                <a:solidFill>
                  <a:schemeClr val="bg1">
                    <a:lumMod val="50000"/>
                  </a:schemeClr>
                </a:solidFill>
                <a:latin typeface="Consolas" pitchFamily="49" charset="0"/>
                <a:cs typeface="Consolas" pitchFamily="49" charset="0"/>
              </a:rPr>
              <a:t>// false</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("1")); </a:t>
            </a:r>
            <a:r>
              <a:rPr lang="en-US" sz="1800" dirty="0">
                <a:solidFill>
                  <a:schemeClr val="bg1">
                    <a:lumMod val="50000"/>
                  </a:schemeClr>
                </a:solidFill>
                <a:latin typeface="Consolas" pitchFamily="49" charset="0"/>
                <a:cs typeface="Consolas" pitchFamily="49" charset="0"/>
              </a:rPr>
              <a:t>// false</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("1m")); </a:t>
            </a:r>
            <a:r>
              <a:rPr lang="en-US" sz="1800" dirty="0">
                <a:solidFill>
                  <a:schemeClr val="bg1">
                    <a:lumMod val="50000"/>
                  </a:schemeClr>
                </a:solidFill>
                <a:latin typeface="Consolas" pitchFamily="49" charset="0"/>
                <a:cs typeface="Consolas" pitchFamily="49" charset="0"/>
              </a:rPr>
              <a:t>// true</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a:t>
            </a:r>
            <a:r>
              <a:rPr lang="en-US" sz="1800" dirty="0">
                <a:solidFill>
                  <a:srgbClr val="0000FF"/>
                </a:solidFill>
                <a:latin typeface="Consolas" pitchFamily="49" charset="0"/>
                <a:cs typeface="Consolas" pitchFamily="49" charset="0"/>
              </a:rPr>
              <a:t>true</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false</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a:t>
            </a:r>
            <a:r>
              <a:rPr lang="en-US" sz="1800" dirty="0">
                <a:solidFill>
                  <a:srgbClr val="0000FF"/>
                </a:solidFill>
                <a:latin typeface="Consolas" pitchFamily="49" charset="0"/>
                <a:cs typeface="Consolas" pitchFamily="49" charset="0"/>
              </a:rPr>
              <a:t>null</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false</a:t>
            </a:r>
          </a:p>
          <a:p>
            <a:pPr marL="457200" lvl="2" defTabSz="360000"/>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a:t>
            </a:r>
            <a:r>
              <a:rPr lang="en-US" sz="1800" dirty="0" err="1">
                <a:solidFill>
                  <a:srgbClr val="7030A0"/>
                </a:solidFill>
                <a:latin typeface="Consolas" pitchFamily="49" charset="0"/>
                <a:cs typeface="Consolas" pitchFamily="49" charset="0"/>
              </a:rPr>
              <a:t>isNaN</a:t>
            </a:r>
            <a:r>
              <a:rPr lang="en-US" sz="1800" dirty="0">
                <a:latin typeface="Consolas" pitchFamily="49" charset="0"/>
                <a:cs typeface="Consolas" pitchFamily="49" charset="0"/>
              </a:rPr>
              <a:t>(undefined)); </a:t>
            </a:r>
            <a:r>
              <a:rPr lang="en-US" sz="1800" dirty="0">
                <a:solidFill>
                  <a:schemeClr val="bg1">
                    <a:lumMod val="50000"/>
                  </a:schemeClr>
                </a:solidFill>
                <a:latin typeface="Consolas" pitchFamily="49" charset="0"/>
                <a:cs typeface="Consolas" pitchFamily="49" charset="0"/>
              </a:rPr>
              <a:t>// true</a:t>
            </a:r>
            <a:endParaRPr lang="ru-RU" sz="18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56687"/>
            <a:ext cx="11565619" cy="525970"/>
          </a:xfrm>
        </p:spPr>
        <p:txBody>
          <a:bodyPr/>
          <a:lstStyle/>
          <a:p>
            <a:r>
              <a:rPr lang="en-US" sz="3600" b="1" dirty="0">
                <a:latin typeface="Proxima Nova Black" charset="0"/>
              </a:rPr>
              <a:t>Type Conversions</a:t>
            </a:r>
            <a:r>
              <a:rPr lang="uk-UA" sz="3600" b="1" dirty="0">
                <a:latin typeface="Proxima Nova Black" charset="0"/>
              </a:rPr>
              <a:t>. </a:t>
            </a:r>
            <a:r>
              <a:rPr lang="en-US" sz="3600" dirty="0">
                <a:latin typeface="Proxima Nova Black" charset="0"/>
                <a:cs typeface="Arial" panose="020B0604020202020204" pitchFamily="34" charset="0"/>
              </a:rPr>
              <a:t>Number</a:t>
            </a:r>
            <a:endParaRPr lang="en-US" sz="3600" b="1" dirty="0">
              <a:latin typeface="Proxima Nova Black" charset="0"/>
            </a:endParaRPr>
          </a:p>
        </p:txBody>
      </p:sp>
    </p:spTree>
    <p:extLst>
      <p:ext uri="{BB962C8B-B14F-4D97-AF65-F5344CB8AC3E}">
        <p14:creationId xmlns:p14="http://schemas.microsoft.com/office/powerpoint/2010/main" val="1723643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22859"/>
            <a:ext cx="11494709" cy="5252369"/>
          </a:xfrm>
        </p:spPr>
        <p:txBody>
          <a:bodyPr rtlCol="0">
            <a:normAutofit/>
          </a:bodyPr>
          <a:lstStyle/>
          <a:p>
            <a:pPr marL="0" lvl="1" algn="just" defTabSz="360000"/>
            <a:r>
              <a:rPr lang="en-US" b="1" dirty="0">
                <a:solidFill>
                  <a:srgbClr val="7030A0"/>
                </a:solidFill>
                <a:cs typeface="Consolas" pitchFamily="49" charset="0"/>
              </a:rPr>
              <a:t>Boolean conversion</a:t>
            </a:r>
            <a:r>
              <a:rPr lang="ru-RU" dirty="0">
                <a:cs typeface="Consolas" pitchFamily="49" charset="0"/>
              </a:rPr>
              <a:t>:</a:t>
            </a:r>
          </a:p>
          <a:p>
            <a:pPr marL="342900" lvl="1" indent="-342900" algn="just" defTabSz="360000">
              <a:buFont typeface="Arial" panose="020B0604020202020204" pitchFamily="34" charset="0"/>
              <a:buChar char="•"/>
            </a:pPr>
            <a:r>
              <a:rPr lang="en-US" dirty="0">
                <a:cs typeface="Consolas" pitchFamily="49" charset="0"/>
              </a:rPr>
              <a:t>Function </a:t>
            </a:r>
            <a:r>
              <a:rPr lang="en-US" b="1" dirty="0">
                <a:solidFill>
                  <a:srgbClr val="7030A0"/>
                </a:solidFill>
                <a:cs typeface="Consolas" pitchFamily="49" charset="0"/>
              </a:rPr>
              <a:t>Boolean()</a:t>
            </a:r>
          </a:p>
          <a:p>
            <a:pPr marL="457200"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"1";</a:t>
            </a:r>
          </a:p>
          <a:p>
            <a:pPr marL="457200" lvl="2"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bln</a:t>
            </a:r>
            <a:r>
              <a:rPr lang="en-US" sz="2000" dirty="0">
                <a:latin typeface="Consolas" pitchFamily="49" charset="0"/>
                <a:cs typeface="Consolas" pitchFamily="49" charset="0"/>
              </a:rPr>
              <a:t> = Boolean(a);</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bln</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typeof</a:t>
            </a:r>
            <a:r>
              <a:rPr lang="en-US" sz="2000" dirty="0">
                <a:latin typeface="Consolas" pitchFamily="49" charset="0"/>
                <a:cs typeface="Consolas" pitchFamily="49" charset="0"/>
              </a:rPr>
              <a:t> </a:t>
            </a:r>
            <a:r>
              <a:rPr lang="en-US" sz="2000" dirty="0" err="1">
                <a:latin typeface="Consolas" pitchFamily="49" charset="0"/>
                <a:cs typeface="Consolas" pitchFamily="49" charset="0"/>
              </a:rPr>
              <a:t>bln</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err="1">
                <a:solidFill>
                  <a:schemeClr val="bg1">
                    <a:lumMod val="50000"/>
                  </a:schemeClr>
                </a:solidFill>
                <a:latin typeface="Consolas" pitchFamily="49" charset="0"/>
                <a:cs typeface="Consolas" pitchFamily="49" charset="0"/>
              </a:rPr>
              <a:t>boolean</a:t>
            </a:r>
            <a:r>
              <a:rPr lang="en-US" sz="2000" dirty="0">
                <a:solidFill>
                  <a:schemeClr val="bg1">
                    <a:lumMod val="50000"/>
                  </a:schemeClr>
                </a:solidFill>
                <a:latin typeface="Consolas" pitchFamily="49" charset="0"/>
                <a:cs typeface="Consolas" pitchFamily="49" charset="0"/>
              </a:rPr>
              <a:t>" </a:t>
            </a:r>
          </a:p>
          <a:p>
            <a:pPr marL="457200" lvl="2" defTabSz="360000"/>
            <a:endParaRPr lang="en-US" sz="2000" dirty="0">
              <a:solidFill>
                <a:srgbClr val="00B050"/>
              </a:solidFill>
              <a:latin typeface="Consolas" pitchFamily="49" charset="0"/>
              <a:cs typeface="Consolas" pitchFamily="49" charset="0"/>
            </a:endParaRPr>
          </a:p>
          <a:p>
            <a:pPr marL="342900" lvl="1" indent="-342900" algn="just" defTabSz="360000">
              <a:buFont typeface="Arial" panose="020B0604020202020204" pitchFamily="34" charset="0"/>
              <a:buChar char="•"/>
            </a:pPr>
            <a:r>
              <a:rPr lang="en-US" dirty="0">
                <a:cs typeface="Consolas" pitchFamily="49" charset="0"/>
              </a:rPr>
              <a:t>Double Boolean </a:t>
            </a:r>
            <a:r>
              <a:rPr lang="en-US" b="1" dirty="0">
                <a:solidFill>
                  <a:srgbClr val="7030A0"/>
                </a:solidFill>
                <a:cs typeface="Consolas" pitchFamily="49" charset="0"/>
              </a:rPr>
              <a:t>NOT !!</a:t>
            </a:r>
          </a:p>
          <a:p>
            <a:pPr marL="457152" lvl="2" indent="0" algn="just" defTabSz="360000">
              <a:buNone/>
            </a:pP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"1";</a:t>
            </a:r>
          </a:p>
          <a:p>
            <a:pPr marL="457200" lvl="2"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bln</a:t>
            </a:r>
            <a:r>
              <a:rPr lang="en-US" sz="2000" dirty="0">
                <a:latin typeface="Consolas" pitchFamily="49" charset="0"/>
                <a:cs typeface="Consolas" pitchFamily="49" charset="0"/>
              </a:rPr>
              <a:t> = !!a;</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bln</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true</a:t>
            </a:r>
          </a:p>
          <a:p>
            <a:pPr marL="457200"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typeof</a:t>
            </a:r>
            <a:r>
              <a:rPr lang="en-US" sz="2000" dirty="0">
                <a:latin typeface="Consolas" pitchFamily="49" charset="0"/>
                <a:cs typeface="Consolas" pitchFamily="49" charset="0"/>
              </a:rPr>
              <a:t> </a:t>
            </a:r>
            <a:r>
              <a:rPr lang="en-US" sz="2000" dirty="0" err="1">
                <a:latin typeface="Consolas" pitchFamily="49" charset="0"/>
                <a:cs typeface="Consolas" pitchFamily="49" charset="0"/>
              </a:rPr>
              <a:t>bln</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err="1">
                <a:solidFill>
                  <a:schemeClr val="bg1">
                    <a:lumMod val="50000"/>
                  </a:schemeClr>
                </a:solidFill>
                <a:latin typeface="Consolas" pitchFamily="49" charset="0"/>
                <a:cs typeface="Consolas" pitchFamily="49" charset="0"/>
              </a:rPr>
              <a:t>boolean</a:t>
            </a:r>
            <a:r>
              <a:rPr lang="en-US" sz="2000" dirty="0">
                <a:solidFill>
                  <a:schemeClr val="bg1">
                    <a:lumMod val="50000"/>
                  </a:schemeClr>
                </a:solidFill>
                <a:latin typeface="Consolas" pitchFamily="49" charset="0"/>
                <a:cs typeface="Consolas" pitchFamily="49" charset="0"/>
              </a:rPr>
              <a:t>"</a:t>
            </a:r>
            <a:endParaRPr lang="ru-RU"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Type Conversions</a:t>
            </a:r>
            <a:r>
              <a:rPr lang="uk-UA" sz="3600" b="1" dirty="0">
                <a:latin typeface="Proxima Nova Black" charset="0"/>
              </a:rPr>
              <a:t>. </a:t>
            </a:r>
            <a:r>
              <a:rPr lang="en-US" sz="3600" dirty="0">
                <a:latin typeface="Proxima Nova Black" charset="0"/>
                <a:cs typeface="Arial" panose="020B0604020202020204" pitchFamily="34" charset="0"/>
              </a:rPr>
              <a:t>Boolean</a:t>
            </a:r>
            <a:endParaRPr lang="en-US" sz="3600" b="1" dirty="0">
              <a:latin typeface="Proxima Nova Black" charset="0"/>
            </a:endParaRPr>
          </a:p>
        </p:txBody>
      </p:sp>
    </p:spTree>
    <p:extLst>
      <p:ext uri="{BB962C8B-B14F-4D97-AF65-F5344CB8AC3E}">
        <p14:creationId xmlns:p14="http://schemas.microsoft.com/office/powerpoint/2010/main" val="2487406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2225" y="1084636"/>
            <a:ext cx="11494709" cy="5518181"/>
          </a:xfrm>
        </p:spPr>
        <p:txBody>
          <a:bodyPr rtlCol="0">
            <a:normAutofit/>
          </a:bodyPr>
          <a:lstStyle/>
          <a:p>
            <a:endParaRPr lang="en-US" sz="9600" dirty="0"/>
          </a:p>
          <a:p>
            <a:pPr algn="ctr"/>
            <a:r>
              <a:rPr lang="en-US" sz="9600" dirty="0">
                <a:latin typeface="Proxima Nova Black" charset="0"/>
              </a:rPr>
              <a:t>Arrays</a:t>
            </a:r>
            <a:endParaRPr lang="en-US" sz="2400" dirty="0">
              <a:latin typeface="Proxima Nova Black" charset="0"/>
            </a:endParaRPr>
          </a:p>
        </p:txBody>
      </p:sp>
    </p:spTree>
    <p:extLst>
      <p:ext uri="{BB962C8B-B14F-4D97-AF65-F5344CB8AC3E}">
        <p14:creationId xmlns:p14="http://schemas.microsoft.com/office/powerpoint/2010/main" val="170180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80327"/>
            <a:ext cx="11494709" cy="5922228"/>
          </a:xfrm>
        </p:spPr>
        <p:txBody>
          <a:bodyPr rtlCol="0">
            <a:normAutofit lnSpcReduction="10000"/>
          </a:bodyPr>
          <a:lstStyle/>
          <a:p>
            <a:pPr marL="0" lvl="1" algn="just" defTabSz="360000"/>
            <a:r>
              <a:rPr lang="en-US" sz="2400" dirty="0"/>
              <a:t>There is a special data structure called an </a:t>
            </a:r>
            <a:r>
              <a:rPr lang="en-US" sz="2400" b="1" dirty="0">
                <a:solidFill>
                  <a:srgbClr val="7030A0"/>
                </a:solidFill>
              </a:rPr>
              <a:t>array</a:t>
            </a:r>
            <a:r>
              <a:rPr lang="en-US" sz="2400" dirty="0">
                <a:solidFill>
                  <a:srgbClr val="7030A0"/>
                </a:solidFill>
              </a:rPr>
              <a:t> </a:t>
            </a:r>
            <a:r>
              <a:rPr lang="en-US" sz="2400" dirty="0"/>
              <a:t>for storing ordered collections. There are </a:t>
            </a:r>
            <a:r>
              <a:rPr lang="en-US" sz="2400" b="1" dirty="0">
                <a:solidFill>
                  <a:srgbClr val="7030A0"/>
                </a:solidFill>
              </a:rPr>
              <a:t>2 ways to create an array</a:t>
            </a:r>
            <a:r>
              <a:rPr lang="ru-RU" sz="2400" dirty="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ru-RU" sz="2000" dirty="0" err="1">
                <a:latin typeface="Consolas" pitchFamily="49" charset="0"/>
                <a:cs typeface="Consolas" pitchFamily="49" charset="0"/>
              </a:rPr>
              <a:t>arr</a:t>
            </a:r>
            <a:r>
              <a:rPr lang="ru-RU" sz="2000" dirty="0">
                <a:latin typeface="Consolas" pitchFamily="49" charset="0"/>
                <a:cs typeface="Consolas" pitchFamily="49" charset="0"/>
              </a:rPr>
              <a:t> = </a:t>
            </a:r>
            <a:r>
              <a:rPr lang="ru-RU" sz="2000" b="1" dirty="0">
                <a:solidFill>
                  <a:srgbClr val="7030A0"/>
                </a:solidFill>
                <a:latin typeface="Consolas" pitchFamily="49" charset="0"/>
                <a:cs typeface="Consolas" pitchFamily="49" charset="0"/>
              </a:rPr>
              <a:t>[]</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let </a:t>
            </a:r>
            <a:r>
              <a:rPr lang="ru-RU" sz="2000" dirty="0" err="1">
                <a:latin typeface="Consolas" pitchFamily="49" charset="0"/>
                <a:cs typeface="Consolas" pitchFamily="49" charset="0"/>
              </a:rPr>
              <a:t>arr</a:t>
            </a:r>
            <a:r>
              <a:rPr lang="ru-RU" sz="2000" dirty="0">
                <a:latin typeface="Consolas" pitchFamily="49" charset="0"/>
                <a:cs typeface="Consolas" pitchFamily="49" charset="0"/>
              </a:rPr>
              <a:t> = </a:t>
            </a:r>
            <a:r>
              <a:rPr lang="ru-RU" sz="2000" b="1" dirty="0" err="1">
                <a:solidFill>
                  <a:srgbClr val="7030A0"/>
                </a:solidFill>
                <a:latin typeface="Consolas" pitchFamily="49" charset="0"/>
                <a:cs typeface="Consolas" pitchFamily="49" charset="0"/>
              </a:rPr>
              <a:t>new</a:t>
            </a:r>
            <a:r>
              <a:rPr lang="ru-RU" sz="2000" b="1" dirty="0">
                <a:solidFill>
                  <a:srgbClr val="7030A0"/>
                </a:solidFill>
                <a:latin typeface="Consolas" pitchFamily="49" charset="0"/>
                <a:cs typeface="Consolas" pitchFamily="49" charset="0"/>
              </a:rPr>
              <a:t> </a:t>
            </a:r>
            <a:r>
              <a:rPr lang="ru-RU" sz="2000" b="1" dirty="0" err="1">
                <a:solidFill>
                  <a:srgbClr val="7030A0"/>
                </a:solidFill>
                <a:latin typeface="Consolas" pitchFamily="49" charset="0"/>
                <a:cs typeface="Consolas" pitchFamily="49" charset="0"/>
              </a:rPr>
              <a:t>Array</a:t>
            </a:r>
            <a:r>
              <a:rPr lang="ru-RU" sz="2000" b="1" dirty="0">
                <a:solidFill>
                  <a:srgbClr val="7030A0"/>
                </a:solidFill>
                <a:latin typeface="Consolas" pitchFamily="49" charset="0"/>
                <a:cs typeface="Consolas" pitchFamily="49" charset="0"/>
              </a:rPr>
              <a:t>()</a:t>
            </a:r>
            <a:r>
              <a:rPr lang="ru-RU" sz="2000" dirty="0">
                <a:latin typeface="Consolas" pitchFamily="49" charset="0"/>
                <a:cs typeface="Consolas" pitchFamily="49" charset="0"/>
              </a:rPr>
              <a:t>;</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400" dirty="0">
                <a:cs typeface="Arial" panose="020B0604020202020204" pitchFamily="34" charset="0"/>
              </a:rPr>
              <a:t>In this case, an empty array is created. Also, when created, it can be immediately initialized</a:t>
            </a:r>
            <a:r>
              <a:rPr lang="ru-RU" sz="2400" dirty="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cities = ["Rome", "</a:t>
            </a:r>
            <a:r>
              <a:rPr lang="en-US" sz="2000" dirty="0" err="1">
                <a:latin typeface="Consolas" pitchFamily="49" charset="0"/>
                <a:cs typeface="Consolas" pitchFamily="49" charset="0"/>
              </a:rPr>
              <a:t>Lviv</a:t>
            </a:r>
            <a:r>
              <a:rPr lang="en-US" sz="2000" dirty="0">
                <a:latin typeface="Consolas" pitchFamily="49" charset="0"/>
                <a:cs typeface="Consolas" pitchFamily="49" charset="0"/>
              </a:rPr>
              <a:t>", "Warsaw"];</a:t>
            </a:r>
            <a:endParaRPr lang="ru-RU" sz="2000" dirty="0">
              <a:latin typeface="Consolas" pitchFamily="49" charset="0"/>
              <a:cs typeface="Consolas" pitchFamily="49" charset="0"/>
            </a:endParaRPr>
          </a:p>
          <a:p>
            <a:pPr marL="0" lvl="1" algn="just" defTabSz="360000"/>
            <a:endParaRPr lang="ru-RU" sz="2000" dirty="0">
              <a:latin typeface="Arial" panose="020B0604020202020204" pitchFamily="34" charset="0"/>
              <a:cs typeface="Arial" panose="020B0604020202020204" pitchFamily="34" charset="0"/>
            </a:endParaRPr>
          </a:p>
          <a:p>
            <a:r>
              <a:rPr lang="ru-RU" dirty="0"/>
              <a:t>   </a:t>
            </a:r>
            <a:r>
              <a:rPr lang="en-US" sz="2400" dirty="0"/>
              <a:t>Elements of the array are </a:t>
            </a:r>
            <a:r>
              <a:rPr lang="en-US" sz="2400" b="1" dirty="0">
                <a:solidFill>
                  <a:srgbClr val="7030A0"/>
                </a:solidFill>
              </a:rPr>
              <a:t>numbered starting from zero</a:t>
            </a:r>
            <a:r>
              <a:rPr lang="en-US" sz="2400" dirty="0"/>
              <a:t>.</a:t>
            </a:r>
          </a:p>
          <a:p>
            <a:pPr>
              <a:spcAft>
                <a:spcPts val="600"/>
              </a:spcAft>
            </a:pPr>
            <a:r>
              <a:rPr lang="en-US" sz="2400" dirty="0"/>
              <a:t>   We can </a:t>
            </a:r>
            <a:r>
              <a:rPr lang="en-US" sz="2400" b="1" dirty="0">
                <a:solidFill>
                  <a:srgbClr val="7030A0"/>
                </a:solidFill>
              </a:rPr>
              <a:t>get</a:t>
            </a:r>
            <a:r>
              <a:rPr lang="en-US" sz="2400" dirty="0"/>
              <a:t> the element </a:t>
            </a:r>
            <a:r>
              <a:rPr lang="en-US" sz="2400" b="1" dirty="0">
                <a:solidFill>
                  <a:srgbClr val="7030A0"/>
                </a:solidFill>
              </a:rPr>
              <a:t>by index</a:t>
            </a:r>
            <a:r>
              <a:rPr lang="en-US" sz="2400" dirty="0"/>
              <a:t>, indicating its </a:t>
            </a:r>
            <a:r>
              <a:rPr lang="en-US" sz="2400" b="1" dirty="0">
                <a:solidFill>
                  <a:srgbClr val="7030A0"/>
                </a:solidFill>
              </a:rPr>
              <a:t>number</a:t>
            </a:r>
            <a:r>
              <a:rPr lang="en-US" sz="2400" dirty="0">
                <a:solidFill>
                  <a:srgbClr val="7030A0"/>
                </a:solidFill>
              </a:rPr>
              <a:t> </a:t>
            </a:r>
            <a:r>
              <a:rPr lang="en-US" sz="2400" dirty="0"/>
              <a:t>in square brackets:</a:t>
            </a:r>
            <a:endParaRPr lang="ru-RU" sz="2400" dirty="0"/>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(cities[0] ); </a:t>
            </a:r>
            <a:r>
              <a:rPr lang="uk-UA" sz="2000" dirty="0">
                <a:latin typeface="Consolas" pitchFamily="49" charset="0"/>
                <a:cs typeface="Consolas" pitchFamily="49" charset="0"/>
              </a:rPr>
              <a:t> </a:t>
            </a:r>
            <a:r>
              <a:rPr lang="en-US" sz="2000" dirty="0">
                <a:latin typeface="Consolas" pitchFamily="49" charset="0"/>
                <a:cs typeface="Consolas" pitchFamily="49" charset="0"/>
              </a:rPr>
              <a:t>// Rome</a:t>
            </a:r>
            <a:endParaRPr lang="ru-RU" sz="2000" dirty="0">
              <a:latin typeface="Consolas" pitchFamily="49" charset="0"/>
              <a:cs typeface="Consolas" pitchFamily="49" charset="0"/>
            </a:endParaRP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a:t>
            </a:r>
            <a:r>
              <a:rPr lang="uk-UA" sz="2000" dirty="0">
                <a:latin typeface="Consolas" pitchFamily="49" charset="0"/>
                <a:cs typeface="Consolas" pitchFamily="49" charset="0"/>
              </a:rPr>
              <a:t>1</a:t>
            </a:r>
            <a:r>
              <a:rPr lang="en-US" sz="2000" dirty="0">
                <a:latin typeface="Consolas" pitchFamily="49" charset="0"/>
                <a:cs typeface="Consolas" pitchFamily="49" charset="0"/>
              </a:rPr>
              <a:t>] ); </a:t>
            </a:r>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err="1">
                <a:latin typeface="Consolas" pitchFamily="49" charset="0"/>
                <a:cs typeface="Consolas" pitchFamily="49" charset="0"/>
              </a:rPr>
              <a:t>Lviv</a:t>
            </a:r>
            <a:endParaRPr lang="uk-UA" sz="2000" dirty="0">
              <a:latin typeface="Consolas" pitchFamily="49" charset="0"/>
              <a:cs typeface="Consolas" pitchFamily="49" charset="0"/>
            </a:endParaRP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a:t>
            </a:r>
            <a:r>
              <a:rPr lang="uk-UA" sz="2000" dirty="0">
                <a:latin typeface="Consolas" pitchFamily="49" charset="0"/>
                <a:cs typeface="Consolas" pitchFamily="49" charset="0"/>
              </a:rPr>
              <a:t>2</a:t>
            </a:r>
            <a:r>
              <a:rPr lang="en-US" sz="2000" dirty="0">
                <a:latin typeface="Consolas" pitchFamily="49" charset="0"/>
                <a:cs typeface="Consolas" pitchFamily="49" charset="0"/>
              </a:rPr>
              <a:t>] ); </a:t>
            </a:r>
            <a:r>
              <a:rPr lang="uk-UA" sz="2000" dirty="0">
                <a:latin typeface="Consolas" pitchFamily="49" charset="0"/>
                <a:cs typeface="Consolas" pitchFamily="49" charset="0"/>
              </a:rPr>
              <a:t> </a:t>
            </a:r>
            <a:r>
              <a:rPr lang="en-US" sz="2000" dirty="0">
                <a:latin typeface="Consolas" pitchFamily="49" charset="0"/>
                <a:cs typeface="Consolas" pitchFamily="49" charset="0"/>
              </a:rPr>
              <a:t>// Warsaw</a:t>
            </a:r>
            <a:endParaRPr lang="uk-UA" sz="2000" dirty="0">
              <a:latin typeface="Consolas" pitchFamily="49" charset="0"/>
              <a:cs typeface="Consolas" pitchFamily="49" charset="0"/>
            </a:endParaRPr>
          </a:p>
          <a:p>
            <a:pPr marL="457152" lvl="2" algn="just" defTabSz="360000"/>
            <a:endParaRPr lang="uk-UA" sz="2000" dirty="0">
              <a:latin typeface="Consolas" pitchFamily="49" charset="0"/>
              <a:cs typeface="Consolas" pitchFamily="49" charset="0"/>
            </a:endParaRPr>
          </a:p>
          <a:p>
            <a:pPr marL="228574" lvl="2" indent="0" algn="just" defTabSz="360000">
              <a:buNone/>
            </a:pPr>
            <a:r>
              <a:rPr lang="en-US" sz="2400" dirty="0">
                <a:cs typeface="Consolas" pitchFamily="49" charset="0"/>
              </a:rPr>
              <a:t>If the element is accessed by index greater than the size of the array, then undefined will be returned</a:t>
            </a:r>
            <a:r>
              <a:rPr lang="uk-UA" sz="2400" dirty="0">
                <a:cs typeface="Consolas" pitchFamily="49" charset="0"/>
              </a:rPr>
              <a:t>.</a:t>
            </a:r>
            <a:endParaRPr lang="ru-RU" sz="2400" dirty="0">
              <a:cs typeface="Consolas" pitchFamily="49" charset="0"/>
            </a:endParaRPr>
          </a:p>
          <a:p>
            <a:pPr marL="457152" lvl="2"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48081"/>
            <a:ext cx="11565619" cy="525970"/>
          </a:xfrm>
        </p:spPr>
        <p:txBody>
          <a:bodyPr/>
          <a:lstStyle/>
          <a:p>
            <a:pPr marL="0" lvl="1"/>
            <a:r>
              <a:rPr lang="en-US" sz="3600" dirty="0">
                <a:latin typeface="Proxima Nova Black" charset="0"/>
              </a:rPr>
              <a:t>Arrays. </a:t>
            </a:r>
            <a:r>
              <a:rPr lang="en-US" sz="3600" b="1" dirty="0">
                <a:solidFill>
                  <a:schemeClr val="tx1">
                    <a:lumMod val="95000"/>
                    <a:lumOff val="5000"/>
                  </a:schemeClr>
                </a:solidFill>
                <a:latin typeface="Proxima Nova Black" charset="0"/>
              </a:rPr>
              <a:t>index</a:t>
            </a:r>
            <a:endParaRPr lang="uk-UA" sz="3600" dirty="0">
              <a:solidFill>
                <a:schemeClr val="tx1">
                  <a:lumMod val="95000"/>
                  <a:lumOff val="5000"/>
                </a:schemeClr>
              </a:solidFill>
              <a:latin typeface="Proxima Nova Black" charset="0"/>
              <a:cs typeface="Arial" panose="020B0604020202020204" pitchFamily="34" charset="0"/>
            </a:endParaRPr>
          </a:p>
        </p:txBody>
      </p:sp>
    </p:spTree>
    <p:extLst>
      <p:ext uri="{BB962C8B-B14F-4D97-AF65-F5344CB8AC3E}">
        <p14:creationId xmlns:p14="http://schemas.microsoft.com/office/powerpoint/2010/main" val="560875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5518181"/>
          </a:xfrm>
        </p:spPr>
        <p:txBody>
          <a:bodyPr rtlCol="0">
            <a:normAutofit/>
          </a:bodyPr>
          <a:lstStyle/>
          <a:p>
            <a:pPr marL="0" lvl="1" algn="just" defTabSz="360000"/>
            <a:r>
              <a:rPr lang="en-US" dirty="0">
                <a:cs typeface="Arial" panose="020B0604020202020204" pitchFamily="34" charset="0"/>
              </a:rPr>
              <a:t>The index also </a:t>
            </a:r>
            <a:r>
              <a:rPr lang="en-US" b="1" dirty="0">
                <a:solidFill>
                  <a:srgbClr val="7030A0"/>
                </a:solidFill>
                <a:cs typeface="Arial" panose="020B0604020202020204" pitchFamily="34" charset="0"/>
              </a:rPr>
              <a:t>records/changes</a:t>
            </a:r>
            <a:r>
              <a:rPr lang="en-US" dirty="0">
                <a:cs typeface="Arial" panose="020B0604020202020204" pitchFamily="34" charset="0"/>
              </a:rPr>
              <a:t> values for array elements </a:t>
            </a:r>
            <a:r>
              <a:rPr lang="ru-RU" dirty="0">
                <a:cs typeface="Arial" panose="020B0604020202020204" pitchFamily="34" charset="0"/>
              </a:rPr>
              <a:t>:</a:t>
            </a:r>
          </a:p>
          <a:p>
            <a:pPr marL="914306" lvl="3" defTabSz="360000"/>
            <a:r>
              <a:rPr lang="en-US" sz="2000" dirty="0">
                <a:solidFill>
                  <a:srgbClr val="0070C0"/>
                </a:solidFill>
                <a:latin typeface="Consolas" pitchFamily="49" charset="0"/>
                <a:cs typeface="Consolas" pitchFamily="49" charset="0"/>
              </a:rPr>
              <a:t>let</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cities = ["Rome", "</a:t>
            </a:r>
            <a:r>
              <a:rPr lang="en-US" sz="2000" dirty="0" err="1">
                <a:latin typeface="Consolas" pitchFamily="49" charset="0"/>
                <a:cs typeface="Consolas" pitchFamily="49" charset="0"/>
              </a:rPr>
              <a:t>Lviv</a:t>
            </a:r>
            <a:r>
              <a:rPr lang="en-US" sz="2000" dirty="0">
                <a:latin typeface="Consolas" pitchFamily="49" charset="0"/>
                <a:cs typeface="Consolas" pitchFamily="49" charset="0"/>
              </a:rPr>
              <a:t>", "Warsaw"];</a:t>
            </a:r>
          </a:p>
          <a:p>
            <a:pPr marL="914306" lvl="3"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(cities[0]);  </a:t>
            </a:r>
            <a:r>
              <a:rPr lang="en-US" sz="2000" dirty="0">
                <a:solidFill>
                  <a:schemeClr val="bg1">
                    <a:lumMod val="50000"/>
                  </a:schemeClr>
                </a:solidFill>
                <a:latin typeface="Consolas" pitchFamily="49" charset="0"/>
                <a:cs typeface="Consolas" pitchFamily="49" charset="0"/>
              </a:rPr>
              <a:t>// Rome</a:t>
            </a:r>
          </a:p>
          <a:p>
            <a:pPr marL="914306" lvl="3" defTabSz="360000"/>
            <a:r>
              <a:rPr lang="en-US" sz="2000" dirty="0">
                <a:latin typeface="Consolas" pitchFamily="49" charset="0"/>
                <a:cs typeface="Consolas" pitchFamily="49" charset="0"/>
              </a:rPr>
              <a:t>cities[0] = "Berlin";</a:t>
            </a:r>
          </a:p>
          <a:p>
            <a:pPr marL="914306" lvl="3"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(cities[0]);  </a:t>
            </a:r>
            <a:r>
              <a:rPr lang="en-US" sz="2000" dirty="0">
                <a:solidFill>
                  <a:schemeClr val="bg1">
                    <a:lumMod val="50000"/>
                  </a:schemeClr>
                </a:solidFill>
                <a:latin typeface="Consolas" pitchFamily="49" charset="0"/>
                <a:cs typeface="Consolas" pitchFamily="49" charset="0"/>
              </a:rPr>
              <a:t>// Berlin</a:t>
            </a:r>
          </a:p>
          <a:p>
            <a:pPr marL="0" lvl="1" algn="just" defTabSz="360000"/>
            <a:endParaRPr lang="en-US" dirty="0">
              <a:cs typeface="Arial" panose="020B0604020202020204" pitchFamily="34" charset="0"/>
            </a:endParaRPr>
          </a:p>
          <a:p>
            <a:pPr marL="0" lvl="1" algn="just" defTabSz="360000"/>
            <a:r>
              <a:rPr lang="en-US" dirty="0">
                <a:cs typeface="Arial" panose="020B0604020202020204" pitchFamily="34" charset="0"/>
              </a:rPr>
              <a:t>You can </a:t>
            </a:r>
            <a:r>
              <a:rPr lang="en-US" b="1" dirty="0">
                <a:solidFill>
                  <a:srgbClr val="7030A0"/>
                </a:solidFill>
                <a:cs typeface="Arial" panose="020B0604020202020204" pitchFamily="34" charset="0"/>
              </a:rPr>
              <a:t>add</a:t>
            </a:r>
            <a:r>
              <a:rPr lang="en-US" dirty="0">
                <a:solidFill>
                  <a:srgbClr val="7030A0"/>
                </a:solidFill>
                <a:cs typeface="Arial" panose="020B0604020202020204" pitchFamily="34" charset="0"/>
              </a:rPr>
              <a:t> </a:t>
            </a:r>
            <a:r>
              <a:rPr lang="en-US" dirty="0">
                <a:cs typeface="Arial" panose="020B0604020202020204" pitchFamily="34" charset="0"/>
              </a:rPr>
              <a:t>elements (expand the array)</a:t>
            </a:r>
            <a:r>
              <a:rPr lang="ru-RU" dirty="0">
                <a:cs typeface="Arial" panose="020B0604020202020204" pitchFamily="34" charset="0"/>
              </a:rPr>
              <a:t>:</a:t>
            </a:r>
          </a:p>
          <a:p>
            <a:pPr marL="914306" lvl="3" defTabSz="360000"/>
            <a:r>
              <a:rPr lang="en-US" sz="2000" dirty="0">
                <a:solidFill>
                  <a:srgbClr val="0070C0"/>
                </a:solidFill>
                <a:latin typeface="Consolas" pitchFamily="49" charset="0"/>
                <a:cs typeface="Consolas" pitchFamily="49" charset="0"/>
              </a:rPr>
              <a:t>let</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cities = ["Rome", "</a:t>
            </a:r>
            <a:r>
              <a:rPr lang="en-US" sz="2000" dirty="0" err="1">
                <a:latin typeface="Consolas" pitchFamily="49" charset="0"/>
                <a:cs typeface="Consolas" pitchFamily="49" charset="0"/>
              </a:rPr>
              <a:t>Lviv</a:t>
            </a:r>
            <a:r>
              <a:rPr lang="en-US" sz="2000" dirty="0">
                <a:latin typeface="Consolas" pitchFamily="49" charset="0"/>
                <a:cs typeface="Consolas" pitchFamily="49" charset="0"/>
              </a:rPr>
              <a:t>", "Warsaw"];</a:t>
            </a:r>
          </a:p>
          <a:p>
            <a:pPr marL="914306" lvl="3"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(cities[5]);  </a:t>
            </a:r>
            <a:r>
              <a:rPr lang="en-US" sz="2000" dirty="0">
                <a:solidFill>
                  <a:schemeClr val="bg1">
                    <a:lumMod val="50000"/>
                  </a:schemeClr>
                </a:solidFill>
                <a:latin typeface="Consolas" pitchFamily="49" charset="0"/>
                <a:cs typeface="Consolas" pitchFamily="49" charset="0"/>
              </a:rPr>
              <a:t>// undefined – there are only three elements in 												 the array</a:t>
            </a:r>
            <a:endParaRPr lang="ru-RU" sz="2000" dirty="0">
              <a:solidFill>
                <a:schemeClr val="bg1">
                  <a:lumMod val="50000"/>
                </a:schemeClr>
              </a:solidFill>
              <a:latin typeface="Consolas" pitchFamily="49" charset="0"/>
              <a:cs typeface="Consolas" pitchFamily="49" charset="0"/>
            </a:endParaRPr>
          </a:p>
          <a:p>
            <a:pPr marL="914306" lvl="3" defTabSz="360000"/>
            <a:r>
              <a:rPr lang="en-US" sz="2000" dirty="0">
                <a:latin typeface="Consolas" pitchFamily="49" charset="0"/>
                <a:cs typeface="Consolas" pitchFamily="49" charset="0"/>
              </a:rPr>
              <a:t>cities[5] = "London";</a:t>
            </a:r>
          </a:p>
          <a:p>
            <a:pPr marL="914306" lvl="3"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(cities[5]);  </a:t>
            </a:r>
            <a:r>
              <a:rPr lang="en-US" sz="2000" dirty="0">
                <a:solidFill>
                  <a:schemeClr val="bg1">
                    <a:lumMod val="50000"/>
                  </a:schemeClr>
                </a:solidFill>
                <a:latin typeface="Consolas" pitchFamily="49" charset="0"/>
                <a:cs typeface="Consolas" pitchFamily="49" charset="0"/>
              </a:rPr>
              <a:t>// London</a:t>
            </a:r>
            <a:endParaRPr lang="ru-RU" sz="2000" dirty="0">
              <a:solidFill>
                <a:schemeClr val="bg1">
                  <a:lumMod val="50000"/>
                </a:schemeClr>
              </a:solidFill>
              <a:latin typeface="Consolas" pitchFamily="49" charset="0"/>
              <a:cs typeface="Consolas" pitchFamily="49" charset="0"/>
            </a:endParaRP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You can find out the </a:t>
            </a:r>
            <a:r>
              <a:rPr lang="en-US" b="1" dirty="0">
                <a:solidFill>
                  <a:srgbClr val="7030A0"/>
                </a:solidFill>
                <a:cs typeface="Arial" panose="020B0604020202020204" pitchFamily="34" charset="0"/>
              </a:rPr>
              <a:t>current size </a:t>
            </a:r>
            <a:r>
              <a:rPr lang="en-US" dirty="0">
                <a:cs typeface="Arial" panose="020B0604020202020204" pitchFamily="34" charset="0"/>
              </a:rPr>
              <a:t>of the array using the </a:t>
            </a:r>
            <a:r>
              <a:rPr lang="en-US" b="1" dirty="0">
                <a:solidFill>
                  <a:srgbClr val="7030A0"/>
                </a:solidFill>
                <a:cs typeface="Arial" panose="020B0604020202020204" pitchFamily="34" charset="0"/>
              </a:rPr>
              <a:t>length property</a:t>
            </a:r>
            <a:r>
              <a:rPr lang="ru-RU" dirty="0">
                <a:cs typeface="Arial" panose="020B0604020202020204" pitchFamily="34" charset="0"/>
              </a:rPr>
              <a:t>:</a:t>
            </a:r>
          </a:p>
          <a:p>
            <a:pPr marL="914306" lvl="3" defTabSz="360000"/>
            <a:r>
              <a:rPr lang="en-US" sz="2000" dirty="0">
                <a:solidFill>
                  <a:srgbClr val="0070C0"/>
                </a:solidFill>
                <a:latin typeface="Consolas" pitchFamily="49" charset="0"/>
                <a:cs typeface="Consolas" pitchFamily="49" charset="0"/>
              </a:rPr>
              <a:t>let</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cities = ["Rome", "</a:t>
            </a:r>
            <a:r>
              <a:rPr lang="en-US" sz="2000" dirty="0" err="1">
                <a:latin typeface="Consolas" pitchFamily="49" charset="0"/>
                <a:cs typeface="Consolas" pitchFamily="49" charset="0"/>
              </a:rPr>
              <a:t>Lviv</a:t>
            </a:r>
            <a:r>
              <a:rPr lang="en-US" sz="2000" dirty="0">
                <a:latin typeface="Consolas" pitchFamily="49" charset="0"/>
                <a:cs typeface="Consolas" pitchFamily="49" charset="0"/>
              </a:rPr>
              <a:t>", "Warsaw"];</a:t>
            </a:r>
          </a:p>
          <a:p>
            <a:pPr marL="914306" lvl="3"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cities.</a:t>
            </a:r>
            <a:r>
              <a:rPr lang="en-US" sz="2000" b="1" dirty="0" err="1">
                <a:solidFill>
                  <a:srgbClr val="7030A0"/>
                </a:solidFill>
                <a:latin typeface="Consolas" pitchFamily="49" charset="0"/>
                <a:cs typeface="Consolas" pitchFamily="49" charset="0"/>
              </a:rPr>
              <a:t>length</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3</a:t>
            </a:r>
            <a:endParaRPr lang="ru-RU"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pPr marL="0" lvl="1"/>
            <a:r>
              <a:rPr lang="en-US" sz="3600" dirty="0">
                <a:latin typeface="Proxima Nova Black" charset="0"/>
              </a:rPr>
              <a:t>Arrays. Length </a:t>
            </a:r>
            <a:r>
              <a:rPr lang="en-US" sz="3600" b="1" dirty="0">
                <a:solidFill>
                  <a:schemeClr val="tx1">
                    <a:lumMod val="95000"/>
                    <a:lumOff val="5000"/>
                  </a:schemeClr>
                </a:solidFill>
                <a:latin typeface="Proxima Nova Black" charset="0"/>
                <a:cs typeface="Arial" panose="020B0604020202020204" pitchFamily="34" charset="0"/>
              </a:rPr>
              <a:t>property</a:t>
            </a:r>
            <a:endParaRPr lang="uk-UA" sz="3600" dirty="0">
              <a:solidFill>
                <a:schemeClr val="tx1">
                  <a:lumMod val="95000"/>
                  <a:lumOff val="5000"/>
                </a:schemeClr>
              </a:solidFill>
              <a:latin typeface="Proxima Nova Black" charset="0"/>
              <a:cs typeface="Arial" panose="020B0604020202020204" pitchFamily="34" charset="0"/>
            </a:endParaRPr>
          </a:p>
        </p:txBody>
      </p:sp>
    </p:spTree>
    <p:extLst>
      <p:ext uri="{BB962C8B-B14F-4D97-AF65-F5344CB8AC3E}">
        <p14:creationId xmlns:p14="http://schemas.microsoft.com/office/powerpoint/2010/main" val="4234129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05518"/>
            <a:ext cx="11494709" cy="5828190"/>
          </a:xfrm>
        </p:spPr>
        <p:txBody>
          <a:bodyPr rtlCol="0">
            <a:normAutofit/>
          </a:bodyPr>
          <a:lstStyle/>
          <a:p>
            <a:r>
              <a:rPr lang="en-US" dirty="0"/>
              <a:t>Arrays provide many methods</a:t>
            </a:r>
            <a:r>
              <a:rPr lang="ru-RU" dirty="0"/>
              <a:t>:</a:t>
            </a:r>
          </a:p>
          <a:p>
            <a:pPr marL="342900" indent="-342900">
              <a:buClrTx/>
              <a:buFont typeface="Arial" pitchFamily="34" charset="0"/>
              <a:buChar char="•"/>
            </a:pPr>
            <a:r>
              <a:rPr lang="en-US" b="1" dirty="0">
                <a:solidFill>
                  <a:srgbClr val="7030A0"/>
                </a:solidFill>
              </a:rPr>
              <a:t>push(... items) </a:t>
            </a:r>
            <a:r>
              <a:rPr lang="en-US" dirty="0"/>
              <a:t>- adds items to the end of the array</a:t>
            </a:r>
          </a:p>
          <a:p>
            <a:pPr marL="342900" indent="-342900">
              <a:buClrTx/>
              <a:buFont typeface="Arial" pitchFamily="34" charset="0"/>
              <a:buChar char="•"/>
            </a:pPr>
            <a:r>
              <a:rPr lang="en-US" b="1" dirty="0">
                <a:solidFill>
                  <a:srgbClr val="7030A0"/>
                </a:solidFill>
              </a:rPr>
              <a:t>pop() </a:t>
            </a:r>
            <a:r>
              <a:rPr lang="en-US" dirty="0"/>
              <a:t>- removes the element at the end of the array and returns it.</a:t>
            </a:r>
          </a:p>
          <a:p>
            <a:pPr marL="342900" indent="-342900">
              <a:buClrTx/>
              <a:buFont typeface="Arial" pitchFamily="34" charset="0"/>
              <a:buChar char="•"/>
            </a:pPr>
            <a:r>
              <a:rPr lang="en-US" b="1" dirty="0">
                <a:solidFill>
                  <a:srgbClr val="7030A0"/>
                </a:solidFill>
              </a:rPr>
              <a:t>shift()</a:t>
            </a:r>
            <a:r>
              <a:rPr lang="en-US" dirty="0"/>
              <a:t> - removes the element at the beginning of the array and returns it.</a:t>
            </a:r>
          </a:p>
          <a:p>
            <a:pPr marL="342900" indent="-342900">
              <a:buClrTx/>
              <a:buFont typeface="Arial" pitchFamily="34" charset="0"/>
              <a:buChar char="•"/>
            </a:pPr>
            <a:r>
              <a:rPr lang="en-US" b="1" dirty="0" err="1">
                <a:solidFill>
                  <a:srgbClr val="7030A0"/>
                </a:solidFill>
              </a:rPr>
              <a:t>unshift</a:t>
            </a:r>
            <a:r>
              <a:rPr lang="en-US" b="1" dirty="0">
                <a:solidFill>
                  <a:srgbClr val="7030A0"/>
                </a:solidFill>
              </a:rPr>
              <a:t>(... items) </a:t>
            </a:r>
            <a:r>
              <a:rPr lang="en-US" dirty="0"/>
              <a:t>- adds items to the beginning of the array.</a:t>
            </a:r>
          </a:p>
          <a:p>
            <a:pPr marL="342900" indent="-342900">
              <a:buClrTx/>
              <a:buFont typeface="Arial" pitchFamily="34" charset="0"/>
              <a:buChar char="•"/>
            </a:pPr>
            <a:r>
              <a:rPr lang="ru-RU" b="1" dirty="0" err="1">
                <a:solidFill>
                  <a:srgbClr val="7030A0"/>
                </a:solidFill>
              </a:rPr>
              <a:t>slice</a:t>
            </a:r>
            <a:r>
              <a:rPr lang="ru-RU" b="1" dirty="0">
                <a:solidFill>
                  <a:srgbClr val="7030A0"/>
                </a:solidFill>
              </a:rPr>
              <a:t>(</a:t>
            </a:r>
            <a:r>
              <a:rPr lang="ru-RU" b="1" dirty="0" err="1">
                <a:solidFill>
                  <a:srgbClr val="7030A0"/>
                </a:solidFill>
              </a:rPr>
              <a:t>start</a:t>
            </a:r>
            <a:r>
              <a:rPr lang="ru-RU" b="1" dirty="0">
                <a:solidFill>
                  <a:srgbClr val="7030A0"/>
                </a:solidFill>
              </a:rPr>
              <a:t>, </a:t>
            </a:r>
            <a:r>
              <a:rPr lang="ru-RU" b="1" dirty="0" err="1">
                <a:solidFill>
                  <a:srgbClr val="7030A0"/>
                </a:solidFill>
              </a:rPr>
              <a:t>end</a:t>
            </a:r>
            <a:r>
              <a:rPr lang="ru-RU" b="1" dirty="0">
                <a:solidFill>
                  <a:srgbClr val="7030A0"/>
                </a:solidFill>
              </a:rPr>
              <a:t>) </a:t>
            </a:r>
            <a:r>
              <a:rPr lang="ru-RU" dirty="0"/>
              <a:t>– </a:t>
            </a:r>
            <a:r>
              <a:rPr lang="en-US" dirty="0"/>
              <a:t>creates a new array, copying elements from </a:t>
            </a:r>
            <a:r>
              <a:rPr lang="en-US" i="1" dirty="0"/>
              <a:t>start</a:t>
            </a:r>
            <a:r>
              <a:rPr lang="en-US" dirty="0"/>
              <a:t> to </a:t>
            </a:r>
            <a:r>
              <a:rPr lang="en-US" i="1" dirty="0"/>
              <a:t>end</a:t>
            </a:r>
            <a:r>
              <a:rPr lang="en-US" dirty="0"/>
              <a:t> (not including end) into it</a:t>
            </a:r>
            <a:r>
              <a:rPr lang="ru-RU" dirty="0"/>
              <a:t>.</a:t>
            </a:r>
            <a:endParaRPr lang="en-US" dirty="0"/>
          </a:p>
          <a:p>
            <a:pPr marL="342900" indent="-342900">
              <a:buClrTx/>
              <a:buFont typeface="Arial" pitchFamily="34" charset="0"/>
              <a:buChar char="•"/>
            </a:pPr>
            <a:r>
              <a:rPr lang="en-US" b="1" dirty="0">
                <a:solidFill>
                  <a:srgbClr val="7030A0"/>
                </a:solidFill>
              </a:rPr>
              <a:t>splice(</a:t>
            </a:r>
            <a:r>
              <a:rPr lang="en-US" b="1" dirty="0" err="1">
                <a:solidFill>
                  <a:srgbClr val="7030A0"/>
                </a:solidFill>
              </a:rPr>
              <a:t>pos</a:t>
            </a:r>
            <a:r>
              <a:rPr lang="en-US" b="1" dirty="0">
                <a:solidFill>
                  <a:srgbClr val="7030A0"/>
                </a:solidFill>
              </a:rPr>
              <a:t>, </a:t>
            </a:r>
            <a:r>
              <a:rPr lang="en-US" b="1" dirty="0" err="1">
                <a:solidFill>
                  <a:srgbClr val="7030A0"/>
                </a:solidFill>
              </a:rPr>
              <a:t>deleteCount</a:t>
            </a:r>
            <a:r>
              <a:rPr lang="en-US" b="1" dirty="0">
                <a:solidFill>
                  <a:srgbClr val="7030A0"/>
                </a:solidFill>
              </a:rPr>
              <a:t>, ...items) </a:t>
            </a:r>
            <a:r>
              <a:rPr lang="en-US" dirty="0"/>
              <a:t>– starting at the </a:t>
            </a:r>
            <a:r>
              <a:rPr lang="en-US" i="1" dirty="0" err="1"/>
              <a:t>pos</a:t>
            </a:r>
            <a:r>
              <a:rPr lang="en-US" dirty="0"/>
              <a:t> index, removes </a:t>
            </a:r>
            <a:r>
              <a:rPr lang="en-US" i="1" dirty="0" err="1"/>
              <a:t>deleteCount</a:t>
            </a:r>
            <a:r>
              <a:rPr lang="en-US" dirty="0"/>
              <a:t> items and inserts </a:t>
            </a:r>
            <a:r>
              <a:rPr lang="en-US" i="1" dirty="0"/>
              <a:t>items</a:t>
            </a:r>
            <a:r>
              <a:rPr lang="en-US" dirty="0"/>
              <a:t>.</a:t>
            </a:r>
          </a:p>
          <a:p>
            <a:pPr marL="342900" indent="-342900">
              <a:buClrTx/>
              <a:buFont typeface="Arial" pitchFamily="34" charset="0"/>
              <a:buChar char="•"/>
            </a:pPr>
            <a:r>
              <a:rPr lang="ru-RU" b="1" dirty="0" err="1">
                <a:solidFill>
                  <a:srgbClr val="7030A0"/>
                </a:solidFill>
              </a:rPr>
              <a:t>concat</a:t>
            </a:r>
            <a:r>
              <a:rPr lang="ru-RU" b="1" dirty="0">
                <a:solidFill>
                  <a:srgbClr val="7030A0"/>
                </a:solidFill>
              </a:rPr>
              <a:t>(...</a:t>
            </a:r>
            <a:r>
              <a:rPr lang="ru-RU" b="1" dirty="0" err="1">
                <a:solidFill>
                  <a:srgbClr val="7030A0"/>
                </a:solidFill>
              </a:rPr>
              <a:t>items</a:t>
            </a:r>
            <a:r>
              <a:rPr lang="ru-RU" b="1" dirty="0">
                <a:solidFill>
                  <a:srgbClr val="7030A0"/>
                </a:solidFill>
              </a:rPr>
              <a:t>) </a:t>
            </a:r>
            <a:r>
              <a:rPr lang="ru-RU" dirty="0"/>
              <a:t>– </a:t>
            </a:r>
            <a:r>
              <a:rPr lang="en-US" dirty="0"/>
              <a:t>returns a new array: copies all members of the current array and adds </a:t>
            </a:r>
            <a:r>
              <a:rPr lang="en-US" i="1" dirty="0"/>
              <a:t>items</a:t>
            </a:r>
            <a:r>
              <a:rPr lang="en-US" dirty="0"/>
              <a:t> to it</a:t>
            </a:r>
            <a:r>
              <a:rPr lang="ru-RU" dirty="0"/>
              <a:t>.</a:t>
            </a:r>
            <a:endParaRPr lang="en-US" dirty="0"/>
          </a:p>
          <a:p>
            <a:pPr marL="342900" indent="-342900">
              <a:buClrTx/>
              <a:buFont typeface="Arial" pitchFamily="34" charset="0"/>
              <a:buChar char="•"/>
            </a:pPr>
            <a:r>
              <a:rPr lang="ru-RU" b="1" dirty="0" err="1">
                <a:solidFill>
                  <a:srgbClr val="7030A0"/>
                </a:solidFill>
              </a:rPr>
              <a:t>forEach</a:t>
            </a:r>
            <a:r>
              <a:rPr lang="ru-RU" b="1" dirty="0">
                <a:solidFill>
                  <a:srgbClr val="7030A0"/>
                </a:solidFill>
              </a:rPr>
              <a:t>(</a:t>
            </a:r>
            <a:r>
              <a:rPr lang="ru-RU" b="1" dirty="0" err="1">
                <a:solidFill>
                  <a:srgbClr val="7030A0"/>
                </a:solidFill>
              </a:rPr>
              <a:t>func</a:t>
            </a:r>
            <a:r>
              <a:rPr lang="ru-RU" b="1" dirty="0">
                <a:solidFill>
                  <a:srgbClr val="7030A0"/>
                </a:solidFill>
              </a:rPr>
              <a:t>) </a:t>
            </a:r>
            <a:r>
              <a:rPr lang="ru-RU" dirty="0"/>
              <a:t>– </a:t>
            </a:r>
            <a:r>
              <a:rPr lang="en-US" dirty="0"/>
              <a:t>calls </a:t>
            </a:r>
            <a:r>
              <a:rPr lang="en-US" dirty="0" err="1"/>
              <a:t>func</a:t>
            </a:r>
            <a:r>
              <a:rPr lang="en-US" dirty="0"/>
              <a:t> for each element (enumeration)</a:t>
            </a:r>
          </a:p>
          <a:p>
            <a:pPr marL="342900" indent="-342900">
              <a:buClrTx/>
              <a:buFont typeface="Arial" pitchFamily="34" charset="0"/>
              <a:buChar char="•"/>
            </a:pPr>
            <a:r>
              <a:rPr lang="en-US" b="1" dirty="0">
                <a:solidFill>
                  <a:srgbClr val="7030A0"/>
                </a:solidFill>
              </a:rPr>
              <a:t>map</a:t>
            </a:r>
            <a:r>
              <a:rPr lang="ru-RU" b="1" dirty="0">
                <a:solidFill>
                  <a:srgbClr val="7030A0"/>
                </a:solidFill>
              </a:rPr>
              <a:t>() </a:t>
            </a:r>
            <a:r>
              <a:rPr lang="ru-RU" dirty="0"/>
              <a:t>– </a:t>
            </a:r>
            <a:r>
              <a:rPr lang="en-US" dirty="0"/>
              <a:t>creates a new array with the results of calling a function for every array element.</a:t>
            </a:r>
          </a:p>
          <a:p>
            <a:pPr marL="342900" indent="-342900">
              <a:buClrTx/>
              <a:buFont typeface="Arial" pitchFamily="34" charset="0"/>
              <a:buChar char="•"/>
            </a:pPr>
            <a:r>
              <a:rPr lang="uk-UA" b="1" dirty="0"/>
              <a:t>…</a:t>
            </a:r>
            <a:endParaRPr lang="ru-RU" b="1"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83975"/>
            <a:ext cx="11565619" cy="525970"/>
          </a:xfrm>
        </p:spPr>
        <p:txBody>
          <a:bodyPr/>
          <a:lstStyle/>
          <a:p>
            <a:pPr marL="0" lvl="1"/>
            <a:r>
              <a:rPr lang="en-US" sz="3600" dirty="0">
                <a:latin typeface="Proxima Nova Black" charset="0"/>
              </a:rPr>
              <a:t>Arrays methods</a:t>
            </a:r>
            <a:endParaRPr lang="uk-UA"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2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2225" y="499845"/>
            <a:ext cx="11494709" cy="5518181"/>
          </a:xfrm>
        </p:spPr>
        <p:txBody>
          <a:bodyPr rtlCol="0">
            <a:normAutofit/>
          </a:bodyPr>
          <a:lstStyle/>
          <a:p>
            <a:endParaRPr lang="en-US" sz="9600" dirty="0">
              <a:latin typeface="Proxima Nova Black" charset="0"/>
            </a:endParaRPr>
          </a:p>
          <a:p>
            <a:pPr algn="ctr"/>
            <a:r>
              <a:rPr lang="en-US" sz="9600" b="1" dirty="0">
                <a:latin typeface="Proxima Nova Black" charset="0"/>
              </a:rPr>
              <a:t>Conditional Statements</a:t>
            </a:r>
            <a:endParaRPr lang="en-US" sz="2400" dirty="0">
              <a:latin typeface="Proxima Nova Black" charset="0"/>
            </a:endParaRPr>
          </a:p>
        </p:txBody>
      </p:sp>
    </p:spTree>
    <p:extLst>
      <p:ext uri="{BB962C8B-B14F-4D97-AF65-F5344CB8AC3E}">
        <p14:creationId xmlns:p14="http://schemas.microsoft.com/office/powerpoint/2010/main" val="3057905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3"/>
            <a:ext cx="11428649" cy="4763270"/>
          </a:xfrm>
        </p:spPr>
        <p:txBody>
          <a:bodyPr rtlCol="0">
            <a:normAutofit/>
          </a:bodyPr>
          <a:lstStyle/>
          <a:p>
            <a:pPr>
              <a:lnSpc>
                <a:spcPct val="150000"/>
              </a:lnSpc>
              <a:spcBef>
                <a:spcPts val="0"/>
              </a:spcBef>
            </a:pPr>
            <a:r>
              <a:rPr lang="en-US" dirty="0"/>
              <a:t>Sometimes we need to perform various actions depending on the conditions. You can use conditional statements in your code to do this.</a:t>
            </a:r>
          </a:p>
          <a:p>
            <a:pPr>
              <a:lnSpc>
                <a:spcPct val="150000"/>
              </a:lnSpc>
              <a:spcBef>
                <a:spcPts val="0"/>
              </a:spcBef>
            </a:pPr>
            <a:r>
              <a:rPr lang="en-US" b="1" dirty="0">
                <a:solidFill>
                  <a:srgbClr val="7030A0"/>
                </a:solidFill>
              </a:rPr>
              <a:t>In JavaScript </a:t>
            </a:r>
            <a:r>
              <a:rPr lang="en-US" dirty="0"/>
              <a:t>we have the following </a:t>
            </a:r>
            <a:r>
              <a:rPr lang="en-US" b="1" dirty="0">
                <a:solidFill>
                  <a:srgbClr val="7030A0"/>
                </a:solidFill>
              </a:rPr>
              <a:t>conditional statements</a:t>
            </a:r>
            <a:r>
              <a:rPr lang="en-US" dirty="0"/>
              <a:t>:</a:t>
            </a:r>
          </a:p>
          <a:p>
            <a:pPr>
              <a:lnSpc>
                <a:spcPct val="150000"/>
              </a:lnSpc>
              <a:spcBef>
                <a:spcPts val="0"/>
              </a:spcBef>
            </a:pPr>
            <a:r>
              <a:rPr lang="en-US" dirty="0"/>
              <a:t>   -   use </a:t>
            </a:r>
            <a:r>
              <a:rPr lang="en-US" b="1" dirty="0">
                <a:solidFill>
                  <a:srgbClr val="7030A0"/>
                </a:solidFill>
              </a:rPr>
              <a:t>if</a:t>
            </a:r>
            <a:r>
              <a:rPr lang="en-US" dirty="0"/>
              <a:t> to specify a block of code to be executed, if a specified condition is true;</a:t>
            </a:r>
          </a:p>
          <a:p>
            <a:pPr>
              <a:lnSpc>
                <a:spcPct val="150000"/>
              </a:lnSpc>
              <a:spcBef>
                <a:spcPts val="0"/>
              </a:spcBef>
            </a:pPr>
            <a:r>
              <a:rPr lang="en-US" dirty="0"/>
              <a:t>   -   use </a:t>
            </a:r>
            <a:r>
              <a:rPr lang="en-US" b="1" dirty="0">
                <a:solidFill>
                  <a:srgbClr val="7030A0"/>
                </a:solidFill>
              </a:rPr>
              <a:t>if else</a:t>
            </a:r>
            <a:r>
              <a:rPr lang="en-US" dirty="0"/>
              <a:t> to specify a block of code to be executed, if the same condition is false;</a:t>
            </a:r>
          </a:p>
          <a:p>
            <a:pPr>
              <a:lnSpc>
                <a:spcPct val="150000"/>
              </a:lnSpc>
              <a:spcBef>
                <a:spcPts val="0"/>
              </a:spcBef>
            </a:pPr>
            <a:r>
              <a:rPr lang="en-US" dirty="0"/>
              <a:t>   -   use </a:t>
            </a:r>
            <a:r>
              <a:rPr lang="en-US" b="1" dirty="0">
                <a:solidFill>
                  <a:srgbClr val="7030A0"/>
                </a:solidFill>
              </a:rPr>
              <a:t>if</a:t>
            </a:r>
            <a:r>
              <a:rPr lang="en-US" dirty="0"/>
              <a:t> </a:t>
            </a:r>
            <a:r>
              <a:rPr lang="en-US" b="1" dirty="0">
                <a:solidFill>
                  <a:srgbClr val="7030A0"/>
                </a:solidFill>
              </a:rPr>
              <a:t>else if</a:t>
            </a:r>
            <a:r>
              <a:rPr lang="en-US" dirty="0"/>
              <a:t> to specify a new condition to test, if the first condition is false;</a:t>
            </a:r>
          </a:p>
          <a:p>
            <a:pPr>
              <a:lnSpc>
                <a:spcPct val="150000"/>
              </a:lnSpc>
              <a:spcBef>
                <a:spcPts val="0"/>
              </a:spcBef>
            </a:pPr>
            <a:r>
              <a:rPr lang="en-US" dirty="0"/>
              <a:t>   -   use </a:t>
            </a:r>
            <a:r>
              <a:rPr lang="en-US" b="1" dirty="0">
                <a:solidFill>
                  <a:srgbClr val="7030A0"/>
                </a:solidFill>
              </a:rPr>
              <a:t>switch</a:t>
            </a:r>
            <a:r>
              <a:rPr lang="en-US" dirty="0">
                <a:solidFill>
                  <a:srgbClr val="7030A0"/>
                </a:solidFill>
              </a:rPr>
              <a:t> </a:t>
            </a:r>
            <a:r>
              <a:rPr lang="en-US" dirty="0"/>
              <a:t>to specify many alternative blocks of code to be executed.</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Conditional Statements</a:t>
            </a:r>
            <a:endParaRPr lang="en-US" sz="800" dirty="0">
              <a:latin typeface="Proxima Nova Black" charset="0"/>
            </a:endParaRPr>
          </a:p>
        </p:txBody>
      </p:sp>
    </p:spTree>
    <p:extLst>
      <p:ext uri="{BB962C8B-B14F-4D97-AF65-F5344CB8AC3E}">
        <p14:creationId xmlns:p14="http://schemas.microsoft.com/office/powerpoint/2010/main" val="3099609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2" y="1063364"/>
            <a:ext cx="11494709" cy="5465023"/>
          </a:xfrm>
        </p:spPr>
        <p:txBody>
          <a:bodyPr rtlCol="0">
            <a:noAutofit/>
          </a:bodyPr>
          <a:lstStyle/>
          <a:p>
            <a:pPr marL="0" lvl="1" algn="just" defTabSz="360000">
              <a:lnSpc>
                <a:spcPct val="120000"/>
              </a:lnSpc>
              <a:spcBef>
                <a:spcPts val="0"/>
              </a:spcBef>
            </a:pPr>
            <a:r>
              <a:rPr lang="en-US" dirty="0"/>
              <a:t>The </a:t>
            </a:r>
            <a:r>
              <a:rPr lang="en-US" b="1" dirty="0">
                <a:solidFill>
                  <a:srgbClr val="7030A0"/>
                </a:solidFill>
              </a:rPr>
              <a:t>if</a:t>
            </a:r>
            <a:r>
              <a:rPr lang="en-US" dirty="0"/>
              <a:t> statement is the fundamental control statement that allows JavaScript to make decisions and execute statements conditionally.</a:t>
            </a:r>
          </a:p>
          <a:p>
            <a:pPr marL="0" lvl="1" algn="just" defTabSz="360000">
              <a:lnSpc>
                <a:spcPct val="120000"/>
              </a:lnSpc>
              <a:spcBef>
                <a:spcPts val="0"/>
              </a:spcBef>
            </a:pPr>
            <a:r>
              <a:rPr lang="en-US" dirty="0"/>
              <a:t>The syntax for a basic if statement:</a:t>
            </a:r>
            <a:endParaRPr lang="en-US" dirty="0">
              <a:solidFill>
                <a:schemeClr val="bg1">
                  <a:lumMod val="50000"/>
                </a:schemeClr>
              </a:solidFill>
              <a:cs typeface="Consolas" pitchFamily="49" charset="0"/>
            </a:endParaRPr>
          </a:p>
          <a:p>
            <a:pPr marL="914306" lvl="3" algn="just" defTabSz="360000">
              <a:spcBef>
                <a:spcPts val="1200"/>
              </a:spcBef>
            </a:pPr>
            <a:r>
              <a:rPr lang="en-US" sz="2000" dirty="0">
                <a:solidFill>
                  <a:srgbClr val="0070C0"/>
                </a:solidFill>
                <a:latin typeface="Consolas" pitchFamily="49" charset="0"/>
                <a:cs typeface="Consolas" pitchFamily="49" charset="0"/>
              </a:rPr>
              <a:t>if </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condition</a:t>
            </a:r>
            <a:r>
              <a:rPr lang="en-US" sz="2000" dirty="0">
                <a:latin typeface="Consolas" pitchFamily="49" charset="0"/>
                <a:cs typeface="Consolas" pitchFamily="49" charset="0"/>
              </a:rPr>
              <a:t>) {</a:t>
            </a:r>
          </a:p>
          <a:p>
            <a:pPr marL="914306" lvl="3" algn="just" defTabSz="360000"/>
            <a:r>
              <a:rPr lang="en-US" sz="2000" dirty="0">
                <a:latin typeface="Consolas" pitchFamily="49" charset="0"/>
                <a:cs typeface="Consolas" pitchFamily="49" charset="0"/>
              </a:rPr>
              <a:t>  //  block of code to be executed if the condition is true</a:t>
            </a:r>
          </a:p>
          <a:p>
            <a:pPr marL="914306" lvl="3" algn="just" defTabSz="360000">
              <a:spcAft>
                <a:spcPts val="600"/>
              </a:spcAft>
            </a:pPr>
            <a:r>
              <a:rPr lang="en-US" sz="2000" dirty="0">
                <a:latin typeface="Consolas" pitchFamily="49" charset="0"/>
                <a:cs typeface="Consolas" pitchFamily="49" charset="0"/>
              </a:rPr>
              <a:t>}</a:t>
            </a:r>
          </a:p>
          <a:p>
            <a:pPr marL="0" lvl="1" defTabSz="360000">
              <a:lnSpc>
                <a:spcPct val="120000"/>
              </a:lnSpc>
              <a:spcBef>
                <a:spcPts val="0"/>
              </a:spcBef>
            </a:pPr>
            <a:r>
              <a:rPr lang="en-US" dirty="0">
                <a:cs typeface="Courier New" panose="02070309020205020404" pitchFamily="49" charset="0"/>
              </a:rPr>
              <a:t>The </a:t>
            </a:r>
            <a:r>
              <a:rPr lang="en-US" b="1" dirty="0">
                <a:solidFill>
                  <a:srgbClr val="7030A0"/>
                </a:solidFill>
                <a:cs typeface="Courier New" panose="02070309020205020404" pitchFamily="49" charset="0"/>
              </a:rPr>
              <a:t>if</a:t>
            </a:r>
            <a:r>
              <a:rPr lang="en-US" dirty="0">
                <a:solidFill>
                  <a:srgbClr val="7030A0"/>
                </a:solidFill>
                <a:cs typeface="Courier New" panose="02070309020205020404" pitchFamily="49" charset="0"/>
              </a:rPr>
              <a:t> </a:t>
            </a:r>
            <a:r>
              <a:rPr lang="en-US" dirty="0">
                <a:cs typeface="Courier New" panose="02070309020205020404" pitchFamily="49" charset="0"/>
              </a:rPr>
              <a:t>keyword is followed by a condition in parentheses. A </a:t>
            </a:r>
            <a:r>
              <a:rPr lang="en-US" b="1" dirty="0">
                <a:solidFill>
                  <a:srgbClr val="7030A0"/>
                </a:solidFill>
                <a:cs typeface="Courier New" panose="02070309020205020404" pitchFamily="49" charset="0"/>
              </a:rPr>
              <a:t>condition</a:t>
            </a:r>
            <a:r>
              <a:rPr lang="en-US" dirty="0">
                <a:cs typeface="Courier New" panose="02070309020205020404" pitchFamily="49" charset="0"/>
              </a:rPr>
              <a:t> is any expression that ultimately returns a </a:t>
            </a:r>
            <a:r>
              <a:rPr lang="en-US" dirty="0" err="1">
                <a:cs typeface="Courier New" panose="02070309020205020404" pitchFamily="49" charset="0"/>
              </a:rPr>
              <a:t>boolean</a:t>
            </a:r>
            <a:r>
              <a:rPr lang="en-US" dirty="0">
                <a:cs typeface="Courier New" panose="02070309020205020404" pitchFamily="49" charset="0"/>
              </a:rPr>
              <a:t> type. If the condition is </a:t>
            </a:r>
            <a:r>
              <a:rPr lang="en-US" b="1" dirty="0">
                <a:solidFill>
                  <a:srgbClr val="7030A0"/>
                </a:solidFill>
                <a:cs typeface="Courier New" panose="02070309020205020404" pitchFamily="49" charset="0"/>
              </a:rPr>
              <a:t>true</a:t>
            </a:r>
            <a:r>
              <a:rPr lang="en-US" dirty="0">
                <a:cs typeface="Courier New" panose="02070309020205020404" pitchFamily="49" charset="0"/>
              </a:rPr>
              <a:t>, then the code from the </a:t>
            </a:r>
            <a:r>
              <a:rPr lang="en-US" b="1" dirty="0">
                <a:solidFill>
                  <a:srgbClr val="7030A0"/>
                </a:solidFill>
                <a:cs typeface="Courier New" panose="02070309020205020404" pitchFamily="49" charset="0"/>
              </a:rPr>
              <a:t>if block </a:t>
            </a:r>
            <a:r>
              <a:rPr lang="en-US" dirty="0">
                <a:cs typeface="Courier New" panose="02070309020205020404" pitchFamily="49" charset="0"/>
              </a:rPr>
              <a:t>is </a:t>
            </a:r>
            <a:r>
              <a:rPr lang="en-US" b="1" dirty="0">
                <a:solidFill>
                  <a:srgbClr val="7030A0"/>
                </a:solidFill>
                <a:cs typeface="Courier New" panose="02070309020205020404" pitchFamily="49" charset="0"/>
              </a:rPr>
              <a:t>executed</a:t>
            </a:r>
            <a:r>
              <a:rPr lang="en-US" dirty="0">
                <a:cs typeface="Courier New" panose="02070309020205020404" pitchFamily="49" charset="0"/>
              </a:rPr>
              <a:t>,</a:t>
            </a:r>
          </a:p>
          <a:p>
            <a:pPr marL="0" lvl="1" defTabSz="360000"/>
            <a:endParaRPr lang="en-US" sz="2000" dirty="0">
              <a:cs typeface="Courier New" panose="02070309020205020404" pitchFamily="49" charset="0"/>
            </a:endParaRPr>
          </a:p>
          <a:p>
            <a:pPr marL="0" lvl="1" defTabSz="360000"/>
            <a:r>
              <a:rPr lang="en-US" dirty="0">
                <a:cs typeface="Courier New" panose="02070309020205020404" pitchFamily="49" charset="0"/>
              </a:rPr>
              <a:t>Example:</a:t>
            </a:r>
          </a:p>
          <a:p>
            <a:pPr marL="457152" lvl="2" defTabSz="360000"/>
            <a:r>
              <a:rPr lang="en-US" sz="2000" dirty="0" err="1">
                <a:solidFill>
                  <a:srgbClr val="0070C0"/>
                </a:solidFill>
                <a:latin typeface="Consolas" pitchFamily="49" charset="0"/>
                <a:cs typeface="Consolas" pitchFamily="49" charset="0"/>
              </a:rPr>
              <a:t>var</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a</a:t>
            </a:r>
            <a:r>
              <a:rPr lang="ru-RU" sz="2000" dirty="0">
                <a:latin typeface="Consolas" pitchFamily="49" charset="0"/>
                <a:cs typeface="Consolas" pitchFamily="49" charset="0"/>
              </a:rPr>
              <a:t> = </a:t>
            </a:r>
            <a:r>
              <a:rPr lang="en-US" sz="2000" dirty="0">
                <a:latin typeface="Consolas" pitchFamily="49" charset="0"/>
                <a:cs typeface="Consolas" pitchFamily="49" charset="0"/>
              </a:rPr>
              <a:t>11</a:t>
            </a:r>
            <a:r>
              <a:rPr lang="ru-RU" sz="2000" dirty="0">
                <a:latin typeface="Consolas" pitchFamily="49" charset="0"/>
                <a:cs typeface="Consolas" pitchFamily="49" charset="0"/>
              </a:rPr>
              <a:t>;</a:t>
            </a:r>
          </a:p>
          <a:p>
            <a:pPr marL="457152" lvl="2" defTabSz="360000"/>
            <a:r>
              <a:rPr lang="ru-RU" sz="2000" dirty="0" err="1">
                <a:solidFill>
                  <a:srgbClr val="0070C0"/>
                </a:solidFill>
                <a:latin typeface="Consolas" pitchFamily="49" charset="0"/>
                <a:cs typeface="Consolas" pitchFamily="49" charset="0"/>
              </a:rPr>
              <a:t>if</a:t>
            </a:r>
            <a:r>
              <a:rPr lang="ru-RU" sz="2000" dirty="0">
                <a:solidFill>
                  <a:srgbClr val="0070C0"/>
                </a:solidFill>
                <a:latin typeface="Consolas" pitchFamily="49" charset="0"/>
                <a:cs typeface="Consolas" pitchFamily="49" charset="0"/>
              </a:rPr>
              <a:t> </a:t>
            </a:r>
            <a:r>
              <a:rPr lang="ru-RU" sz="2000" dirty="0">
                <a:latin typeface="Consolas" pitchFamily="49" charset="0"/>
                <a:cs typeface="Consolas" pitchFamily="49" charset="0"/>
              </a:rPr>
              <a:t>(</a:t>
            </a:r>
            <a:r>
              <a:rPr lang="en-US" sz="2000" dirty="0">
                <a:latin typeface="Consolas" pitchFamily="49" charset="0"/>
                <a:cs typeface="Consolas" pitchFamily="49" charset="0"/>
              </a:rPr>
              <a:t>a</a:t>
            </a:r>
            <a:r>
              <a:rPr lang="ru-RU" sz="2000" dirty="0">
                <a:latin typeface="Consolas" pitchFamily="49" charset="0"/>
                <a:cs typeface="Consolas" pitchFamily="49" charset="0"/>
              </a:rPr>
              <a:t> &gt; </a:t>
            </a:r>
            <a:r>
              <a:rPr lang="en-US" sz="2000" dirty="0">
                <a:latin typeface="Consolas" pitchFamily="49" charset="0"/>
                <a:cs typeface="Consolas" pitchFamily="49" charset="0"/>
              </a:rPr>
              <a:t>0</a:t>
            </a:r>
            <a:r>
              <a:rPr lang="ru-RU" sz="2000" dirty="0">
                <a:latin typeface="Consolas" pitchFamily="49" charset="0"/>
                <a:cs typeface="Consolas" pitchFamily="49" charset="0"/>
              </a:rPr>
              <a:t>) {</a:t>
            </a:r>
          </a:p>
          <a:p>
            <a:pPr marL="457152" lvl="2" defTabSz="360000"/>
            <a:r>
              <a:rPr lang="ru-RU" sz="2000" dirty="0">
                <a:latin typeface="Consolas" pitchFamily="49" charset="0"/>
                <a:cs typeface="Consolas" pitchFamily="49" charset="0"/>
              </a:rPr>
              <a:t>   console.log("</a:t>
            </a:r>
            <a:r>
              <a:rPr lang="en-US" sz="2000" dirty="0">
                <a:latin typeface="Consolas" pitchFamily="49" charset="0"/>
                <a:cs typeface="Consolas" pitchFamily="49" charset="0"/>
              </a:rPr>
              <a:t>Number</a:t>
            </a:r>
            <a:r>
              <a:rPr lang="ru-RU" sz="2000" dirty="0">
                <a:latin typeface="Consolas" pitchFamily="49" charset="0"/>
                <a:cs typeface="Consolas" pitchFamily="49" charset="0"/>
              </a:rPr>
              <a:t> " + </a:t>
            </a:r>
            <a:r>
              <a:rPr lang="en-US" sz="2000" dirty="0">
                <a:latin typeface="Consolas" pitchFamily="49" charset="0"/>
                <a:cs typeface="Consolas" pitchFamily="49" charset="0"/>
              </a:rPr>
              <a:t>a</a:t>
            </a:r>
            <a:r>
              <a:rPr lang="ru-RU" sz="2000" dirty="0">
                <a:latin typeface="Consolas" pitchFamily="49" charset="0"/>
                <a:cs typeface="Consolas" pitchFamily="49" charset="0"/>
              </a:rPr>
              <a:t> + " </a:t>
            </a:r>
            <a:r>
              <a:rPr lang="en-US" sz="2000" dirty="0">
                <a:latin typeface="Consolas" pitchFamily="49" charset="0"/>
                <a:cs typeface="Consolas" pitchFamily="49" charset="0"/>
              </a:rPr>
              <a:t>positive</a:t>
            </a:r>
            <a:r>
              <a:rPr lang="ru-RU" sz="2000" dirty="0">
                <a:latin typeface="Consolas" pitchFamily="49" charset="0"/>
                <a:cs typeface="Consolas" pitchFamily="49" charset="0"/>
              </a:rPr>
              <a:t>");</a:t>
            </a:r>
          </a:p>
          <a:p>
            <a:pPr marL="457152" lvl="2" defTabSz="360000"/>
            <a:r>
              <a:rPr lang="ru-RU" sz="2000" dirty="0">
                <a:latin typeface="Consolas" pitchFamily="49" charset="0"/>
                <a:cs typeface="Consolas" pitchFamily="49" charset="0"/>
              </a:rPr>
              <a:t>}</a:t>
            </a:r>
          </a:p>
          <a:p>
            <a:pPr marL="685728" lvl="3" indent="0" algn="just" defTabSz="360000">
              <a:buNone/>
            </a:pPr>
            <a:endParaRPr lang="en-US"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if</a:t>
            </a:r>
            <a:r>
              <a:rPr lang="en-US" b="1" dirty="0"/>
              <a:t> </a:t>
            </a:r>
            <a:r>
              <a:rPr lang="en-US" b="1" dirty="0">
                <a:latin typeface="Proxima Nova Black" charset="0"/>
              </a:rPr>
              <a:t>statement</a:t>
            </a:r>
            <a:br>
              <a:rPr lang="en-US" b="1" dirty="0"/>
            </a:br>
            <a:endParaRPr lang="en-US" b="1" dirty="0"/>
          </a:p>
        </p:txBody>
      </p:sp>
    </p:spTree>
    <p:extLst>
      <p:ext uri="{BB962C8B-B14F-4D97-AF65-F5344CB8AC3E}">
        <p14:creationId xmlns:p14="http://schemas.microsoft.com/office/powerpoint/2010/main" val="997547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2" y="1063364"/>
            <a:ext cx="11494709" cy="5465023"/>
          </a:xfrm>
        </p:spPr>
        <p:txBody>
          <a:bodyPr rtlCol="0">
            <a:noAutofit/>
          </a:bodyPr>
          <a:lstStyle/>
          <a:p>
            <a:r>
              <a:rPr lang="en-US" dirty="0"/>
              <a:t>The if (…) statement evaluates the expression in its parentheses and converts the result to a </a:t>
            </a:r>
            <a:r>
              <a:rPr lang="en-US" dirty="0" err="1"/>
              <a:t>boolean</a:t>
            </a:r>
            <a:r>
              <a:rPr lang="en-US" dirty="0"/>
              <a:t>.</a:t>
            </a:r>
          </a:p>
          <a:p>
            <a:r>
              <a:rPr lang="en-US" dirty="0"/>
              <a:t>Conversion rules:</a:t>
            </a:r>
          </a:p>
          <a:p>
            <a:r>
              <a:rPr lang="en-US" dirty="0"/>
              <a:t>    -   A number </a:t>
            </a:r>
            <a:r>
              <a:rPr lang="en-US" b="1" i="1" dirty="0"/>
              <a:t>0</a:t>
            </a:r>
            <a:r>
              <a:rPr lang="en-US" dirty="0"/>
              <a:t>, an </a:t>
            </a:r>
            <a:r>
              <a:rPr lang="en-US" b="1" dirty="0"/>
              <a:t>empty string </a:t>
            </a:r>
            <a:r>
              <a:rPr lang="en-US" b="1" i="1" dirty="0"/>
              <a:t>""</a:t>
            </a:r>
            <a:r>
              <a:rPr lang="en-US" dirty="0"/>
              <a:t>, </a:t>
            </a:r>
            <a:r>
              <a:rPr lang="en-US" b="1" i="1" dirty="0"/>
              <a:t>null</a:t>
            </a:r>
            <a:r>
              <a:rPr lang="en-US" dirty="0"/>
              <a:t>, </a:t>
            </a:r>
            <a:r>
              <a:rPr lang="en-US" b="1" i="1" dirty="0"/>
              <a:t>undefined</a:t>
            </a:r>
            <a:r>
              <a:rPr lang="en-US" dirty="0"/>
              <a:t>, and </a:t>
            </a:r>
            <a:r>
              <a:rPr lang="en-US" b="1" i="1" dirty="0" err="1"/>
              <a:t>NaN</a:t>
            </a:r>
            <a:r>
              <a:rPr lang="en-US" dirty="0"/>
              <a:t> all become </a:t>
            </a:r>
            <a:r>
              <a:rPr lang="en-US" b="1" dirty="0">
                <a:solidFill>
                  <a:srgbClr val="7030A0"/>
                </a:solidFill>
              </a:rPr>
              <a:t>false</a:t>
            </a:r>
            <a:r>
              <a:rPr lang="en-US" dirty="0"/>
              <a:t>. </a:t>
            </a:r>
          </a:p>
          <a:p>
            <a:r>
              <a:rPr lang="en-US" dirty="0"/>
              <a:t>    -  Other values become </a:t>
            </a:r>
            <a:r>
              <a:rPr lang="en-US" b="1" dirty="0">
                <a:solidFill>
                  <a:srgbClr val="7030A0"/>
                </a:solidFill>
              </a:rPr>
              <a:t>true</a:t>
            </a:r>
            <a:r>
              <a:rPr lang="en-US" dirty="0"/>
              <a:t>.</a:t>
            </a:r>
          </a:p>
          <a:p>
            <a:endParaRPr lang="en-US" dirty="0"/>
          </a:p>
          <a:p>
            <a:r>
              <a:rPr lang="en-US" dirty="0"/>
              <a:t>Example:</a:t>
            </a:r>
          </a:p>
          <a:p>
            <a:pPr marL="914306" lvl="3" defTabSz="360000"/>
            <a:r>
              <a:rPr lang="ru-RU" sz="2000" dirty="0" err="1">
                <a:solidFill>
                  <a:srgbClr val="7030A0"/>
                </a:solidFill>
                <a:latin typeface="Consolas" pitchFamily="49" charset="0"/>
                <a:cs typeface="Consolas" pitchFamily="49" charset="0"/>
              </a:rPr>
              <a:t>if</a:t>
            </a:r>
            <a:r>
              <a:rPr lang="ru-RU" sz="2000" dirty="0">
                <a:solidFill>
                  <a:srgbClr val="7030A0"/>
                </a:solidFill>
                <a:latin typeface="Consolas" pitchFamily="49" charset="0"/>
                <a:cs typeface="Consolas" pitchFamily="49" charset="0"/>
              </a:rPr>
              <a:t> </a:t>
            </a:r>
            <a:r>
              <a:rPr lang="ru-RU" sz="2000" dirty="0">
                <a:latin typeface="Consolas" pitchFamily="49" charset="0"/>
                <a:cs typeface="Consolas" pitchFamily="49" charset="0"/>
              </a:rPr>
              <a:t>(</a:t>
            </a:r>
            <a:r>
              <a:rPr lang="en-US" sz="2000" dirty="0">
                <a:latin typeface="Consolas" pitchFamily="49" charset="0"/>
                <a:cs typeface="Consolas" pitchFamily="49" charset="0"/>
              </a:rPr>
              <a:t>5</a:t>
            </a:r>
            <a:r>
              <a:rPr lang="ru-RU" sz="2000" dirty="0">
                <a:latin typeface="Consolas" pitchFamily="49" charset="0"/>
                <a:cs typeface="Consolas" pitchFamily="49" charset="0"/>
              </a:rPr>
              <a:t>) {</a:t>
            </a:r>
          </a:p>
          <a:p>
            <a:pPr marL="914306" lvl="3" defTabSz="360000"/>
            <a:r>
              <a:rPr lang="ru-RU" sz="2000" dirty="0">
                <a:latin typeface="Consolas" pitchFamily="49" charset="0"/>
                <a:cs typeface="Consolas" pitchFamily="49" charset="0"/>
              </a:rPr>
              <a:t>   </a:t>
            </a:r>
            <a:r>
              <a:rPr lang="ru-RU"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Always running</a:t>
            </a:r>
            <a:r>
              <a:rPr lang="ru-RU" sz="2000" dirty="0">
                <a:latin typeface="Consolas" pitchFamily="49" charset="0"/>
                <a:cs typeface="Consolas" pitchFamily="49" charset="0"/>
              </a:rPr>
              <a:t>");</a:t>
            </a:r>
          </a:p>
          <a:p>
            <a:pPr marL="914306" lvl="3" defTabSz="360000"/>
            <a:r>
              <a:rPr lang="ru-RU"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else</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a:t>
            </a:r>
          </a:p>
          <a:p>
            <a:pPr marL="914306" lvl="3"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("Never done");</a:t>
            </a:r>
          </a:p>
          <a:p>
            <a:pPr marL="914306" lvl="3" defTabSz="360000"/>
            <a:r>
              <a:rPr lang="en-US" sz="2000" dirty="0">
                <a:latin typeface="Consolas" pitchFamily="49" charset="0"/>
                <a:cs typeface="Consolas" pitchFamily="49" charset="0"/>
              </a:rPr>
              <a:t>}</a:t>
            </a:r>
            <a:endParaRPr lang="ru-RU" sz="2000" dirty="0">
              <a:latin typeface="Consolas" pitchFamily="49" charset="0"/>
              <a:cs typeface="Consolas" pitchFamily="49" charset="0"/>
            </a:endParaRPr>
          </a:p>
          <a:p>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if</a:t>
            </a:r>
            <a:r>
              <a:rPr lang="en-US" b="1" dirty="0"/>
              <a:t> </a:t>
            </a:r>
            <a:r>
              <a:rPr lang="en-US" b="1" dirty="0">
                <a:latin typeface="Proxima Nova Black" charset="0"/>
              </a:rPr>
              <a:t>statement. Boolean conversion</a:t>
            </a:r>
            <a:br>
              <a:rPr lang="en-US" b="1" dirty="0"/>
            </a:br>
            <a:endParaRPr lang="en-US" b="1" dirty="0"/>
          </a:p>
        </p:txBody>
      </p:sp>
    </p:spTree>
    <p:extLst>
      <p:ext uri="{BB962C8B-B14F-4D97-AF65-F5344CB8AC3E}">
        <p14:creationId xmlns:p14="http://schemas.microsoft.com/office/powerpoint/2010/main" val="423167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2225" y="1084636"/>
            <a:ext cx="11494709" cy="5518181"/>
          </a:xfrm>
        </p:spPr>
        <p:txBody>
          <a:bodyPr rtlCol="0">
            <a:normAutofit/>
          </a:bodyPr>
          <a:lstStyle/>
          <a:p>
            <a:endParaRPr lang="en-US" sz="9600" dirty="0"/>
          </a:p>
          <a:p>
            <a:pPr algn="ctr"/>
            <a:r>
              <a:rPr lang="en-US" sz="9600" dirty="0">
                <a:latin typeface="Proxima Nova Black" charset="0"/>
              </a:rPr>
              <a:t>Operators</a:t>
            </a:r>
            <a:endParaRPr lang="en-US" sz="2400" dirty="0">
              <a:latin typeface="Proxima Nova Black" charset="0"/>
            </a:endParaRPr>
          </a:p>
        </p:txBody>
      </p:sp>
    </p:spTree>
    <p:extLst>
      <p:ext uri="{BB962C8B-B14F-4D97-AF65-F5344CB8AC3E}">
        <p14:creationId xmlns:p14="http://schemas.microsoft.com/office/powerpoint/2010/main" val="2563017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err="1">
                <a:latin typeface="Proxima Nova Black" charset="0"/>
              </a:rPr>
              <a:t>if..else</a:t>
            </a:r>
            <a:r>
              <a:rPr lang="en-US" sz="3600" b="1" dirty="0"/>
              <a:t> </a:t>
            </a:r>
            <a:r>
              <a:rPr lang="en-US" sz="3600" b="1" dirty="0">
                <a:latin typeface="Proxima Nova Black" charset="0"/>
              </a:rPr>
              <a:t>statement</a:t>
            </a:r>
            <a:endParaRPr lang="ru-RU" sz="3600" b="1" dirty="0">
              <a:latin typeface="Proxima Nova Black"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142" y="975759"/>
            <a:ext cx="33909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79227" y="1181065"/>
            <a:ext cx="7829107" cy="7879080"/>
          </a:xfrm>
          <a:prstGeom prst="rect">
            <a:avLst/>
          </a:prstGeom>
        </p:spPr>
        <p:txBody>
          <a:bodyPr wrap="square">
            <a:spAutoFit/>
          </a:bodyPr>
          <a:lstStyle/>
          <a:p>
            <a:r>
              <a:rPr lang="en-US" sz="2200" dirty="0"/>
              <a:t>The </a:t>
            </a:r>
            <a:r>
              <a:rPr lang="en-US" sz="2200" b="1" dirty="0"/>
              <a:t>'</a:t>
            </a:r>
            <a:r>
              <a:rPr lang="en-US" sz="2200" b="1" dirty="0" err="1">
                <a:solidFill>
                  <a:srgbClr val="7030A0"/>
                </a:solidFill>
              </a:rPr>
              <a:t>if..else</a:t>
            </a:r>
            <a:r>
              <a:rPr lang="en-US" sz="2200" b="1" dirty="0"/>
              <a:t>'</a:t>
            </a:r>
            <a:r>
              <a:rPr lang="en-US" sz="2200" dirty="0"/>
              <a:t> statement is the next form of control statement that allows JavaScript to execute statements in a more controlled way.</a:t>
            </a:r>
          </a:p>
          <a:p>
            <a:pPr marL="914306" lvl="3" algn="just" defTabSz="360000">
              <a:spcBef>
                <a:spcPts val="1200"/>
              </a:spcBef>
            </a:pPr>
            <a:r>
              <a:rPr lang="en-US" sz="2200" dirty="0"/>
              <a:t>	</a:t>
            </a:r>
            <a:r>
              <a:rPr lang="en-US" sz="2000" dirty="0">
                <a:solidFill>
                  <a:srgbClr val="7030A0"/>
                </a:solidFill>
                <a:latin typeface="Consolas" pitchFamily="49" charset="0"/>
                <a:cs typeface="Consolas" pitchFamily="49" charset="0"/>
              </a:rPr>
              <a:t>if</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condition</a:t>
            </a:r>
            <a:r>
              <a:rPr lang="en-US" sz="2000" dirty="0">
                <a:latin typeface="Consolas" pitchFamily="49" charset="0"/>
                <a:cs typeface="Consolas" pitchFamily="49" charset="0"/>
              </a:rPr>
              <a:t>) {</a:t>
            </a:r>
          </a:p>
          <a:p>
            <a:pPr marL="914306" lvl="3" algn="just" defTabSz="360000"/>
            <a:r>
              <a:rPr lang="en-US" sz="2000" dirty="0">
                <a:latin typeface="Consolas" pitchFamily="49" charset="0"/>
                <a:cs typeface="Consolas" pitchFamily="49" charset="0"/>
              </a:rPr>
              <a:t>  //  block of code to be executed </a:t>
            </a:r>
          </a:p>
          <a:p>
            <a:pPr marL="914306" lvl="3" algn="just" defTabSz="360000"/>
            <a:r>
              <a:rPr lang="en-US" sz="2000" dirty="0">
                <a:latin typeface="Consolas" pitchFamily="49" charset="0"/>
                <a:cs typeface="Consolas" pitchFamily="49" charset="0"/>
              </a:rPr>
              <a:t>		  if the condition is true</a:t>
            </a:r>
          </a:p>
          <a:p>
            <a:pPr marL="914306" lvl="3" algn="just" defTabSz="360000">
              <a:spcBef>
                <a:spcPts val="1200"/>
              </a:spcBef>
            </a:pP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else</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a:t>
            </a:r>
          </a:p>
          <a:p>
            <a:pPr marL="914306" lvl="3" algn="just" defTabSz="360000"/>
            <a:r>
              <a:rPr lang="en-US" sz="2000" dirty="0">
                <a:latin typeface="Consolas" pitchFamily="49" charset="0"/>
                <a:cs typeface="Consolas" pitchFamily="49" charset="0"/>
              </a:rPr>
              <a:t>  //  block of code to be executed</a:t>
            </a:r>
          </a:p>
          <a:p>
            <a:pPr marL="914306" lvl="3" algn="just" defTabSz="360000"/>
            <a:r>
              <a:rPr lang="en-US" sz="2000" dirty="0">
                <a:latin typeface="Consolas" pitchFamily="49" charset="0"/>
                <a:cs typeface="Consolas" pitchFamily="49" charset="0"/>
              </a:rPr>
              <a:t>      if the condition is false</a:t>
            </a:r>
          </a:p>
          <a:p>
            <a:pPr marL="914306" lvl="3" algn="just" defTabSz="360000">
              <a:spcAft>
                <a:spcPts val="1200"/>
              </a:spcAft>
            </a:pPr>
            <a:r>
              <a:rPr lang="en-US" sz="2000" dirty="0">
                <a:latin typeface="Consolas" pitchFamily="49" charset="0"/>
                <a:cs typeface="Consolas" pitchFamily="49" charset="0"/>
              </a:rPr>
              <a:t>}</a:t>
            </a:r>
          </a:p>
          <a:p>
            <a:pPr marL="0" lvl="1" defTabSz="360000"/>
            <a:r>
              <a:rPr lang="en-US" sz="2200" dirty="0">
                <a:cs typeface="Courier New" panose="02070309020205020404" pitchFamily="49" charset="0"/>
              </a:rPr>
              <a:t>Example:</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a</a:t>
            </a:r>
            <a:r>
              <a:rPr lang="ru-RU" sz="2000" dirty="0">
                <a:latin typeface="Consolas" pitchFamily="49" charset="0"/>
                <a:cs typeface="Consolas" pitchFamily="49" charset="0"/>
              </a:rPr>
              <a:t> = </a:t>
            </a:r>
            <a:r>
              <a:rPr lang="en-US" sz="2000" dirty="0">
                <a:latin typeface="Consolas" pitchFamily="49" charset="0"/>
                <a:cs typeface="Consolas" pitchFamily="49" charset="0"/>
              </a:rPr>
              <a:t>11</a:t>
            </a:r>
            <a:r>
              <a:rPr lang="ru-RU" sz="2000" dirty="0">
                <a:latin typeface="Consolas" pitchFamily="49" charset="0"/>
                <a:cs typeface="Consolas" pitchFamily="49" charset="0"/>
              </a:rPr>
              <a:t>;</a:t>
            </a:r>
          </a:p>
          <a:p>
            <a:pPr marL="457152" lvl="2" defTabSz="360000"/>
            <a:r>
              <a:rPr lang="ru-RU" sz="2000" dirty="0" err="1">
                <a:solidFill>
                  <a:srgbClr val="0070C0"/>
                </a:solidFill>
                <a:latin typeface="Consolas" pitchFamily="49" charset="0"/>
                <a:cs typeface="Consolas" pitchFamily="49" charset="0"/>
              </a:rPr>
              <a:t>if</a:t>
            </a:r>
            <a:r>
              <a:rPr lang="ru-RU" sz="2000" dirty="0">
                <a:solidFill>
                  <a:srgbClr val="0070C0"/>
                </a:solidFill>
                <a:latin typeface="Consolas" pitchFamily="49" charset="0"/>
                <a:cs typeface="Consolas" pitchFamily="49" charset="0"/>
              </a:rPr>
              <a:t> </a:t>
            </a:r>
            <a:r>
              <a:rPr lang="ru-RU"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a</a:t>
            </a:r>
            <a:r>
              <a:rPr lang="ru-RU" sz="2000" dirty="0">
                <a:latin typeface="Consolas" pitchFamily="49" charset="0"/>
                <a:cs typeface="Consolas" pitchFamily="49" charset="0"/>
              </a:rPr>
              <a:t> &gt; </a:t>
            </a:r>
            <a:r>
              <a:rPr lang="en-US" sz="2000" dirty="0">
                <a:latin typeface="Consolas" pitchFamily="49" charset="0"/>
                <a:cs typeface="Consolas" pitchFamily="49" charset="0"/>
              </a:rPr>
              <a:t>0</a:t>
            </a:r>
            <a:r>
              <a:rPr lang="ru-RU" sz="2000" dirty="0">
                <a:latin typeface="Consolas" pitchFamily="49" charset="0"/>
                <a:cs typeface="Consolas" pitchFamily="49" charset="0"/>
              </a:rPr>
              <a:t>) {</a:t>
            </a:r>
          </a:p>
          <a:p>
            <a:pPr marL="457152" lvl="2" defTabSz="360000"/>
            <a:r>
              <a:rPr lang="ru-RU" sz="2000" dirty="0">
                <a:latin typeface="Consolas" pitchFamily="49" charset="0"/>
                <a:cs typeface="Consolas" pitchFamily="49" charset="0"/>
              </a:rPr>
              <a:t>   console.log("</a:t>
            </a:r>
            <a:r>
              <a:rPr lang="en-US" sz="2000" dirty="0">
                <a:latin typeface="Consolas" pitchFamily="49" charset="0"/>
                <a:cs typeface="Consolas" pitchFamily="49" charset="0"/>
              </a:rPr>
              <a:t>Number</a:t>
            </a:r>
            <a:r>
              <a:rPr lang="ru-RU" sz="2000" dirty="0">
                <a:latin typeface="Consolas" pitchFamily="49" charset="0"/>
                <a:cs typeface="Consolas" pitchFamily="49" charset="0"/>
              </a:rPr>
              <a:t> " + </a:t>
            </a:r>
            <a:r>
              <a:rPr lang="en-US" sz="2000" dirty="0">
                <a:solidFill>
                  <a:schemeClr val="accent4">
                    <a:lumMod val="50000"/>
                  </a:schemeClr>
                </a:solidFill>
                <a:latin typeface="Consolas" pitchFamily="49" charset="0"/>
                <a:cs typeface="Consolas" pitchFamily="49" charset="0"/>
              </a:rPr>
              <a:t>a</a:t>
            </a:r>
            <a:r>
              <a:rPr lang="ru-RU" sz="2000" dirty="0">
                <a:latin typeface="Consolas" pitchFamily="49" charset="0"/>
                <a:cs typeface="Consolas" pitchFamily="49" charset="0"/>
              </a:rPr>
              <a:t> + " </a:t>
            </a:r>
            <a:r>
              <a:rPr lang="en-US" sz="2000" dirty="0">
                <a:latin typeface="Consolas" pitchFamily="49" charset="0"/>
                <a:cs typeface="Consolas" pitchFamily="49" charset="0"/>
              </a:rPr>
              <a:t>positive</a:t>
            </a:r>
            <a:r>
              <a:rPr lang="ru-RU" sz="2000" dirty="0">
                <a:latin typeface="Consolas" pitchFamily="49" charset="0"/>
                <a:cs typeface="Consolas" pitchFamily="49" charset="0"/>
              </a:rPr>
              <a:t>");</a:t>
            </a:r>
          </a:p>
          <a:p>
            <a:pPr marL="457152" lvl="2" defTabSz="360000"/>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else</a:t>
            </a:r>
            <a:r>
              <a:rPr lang="ru-RU" sz="2000" dirty="0">
                <a:solidFill>
                  <a:srgbClr val="0070C0"/>
                </a:solidFill>
                <a:latin typeface="Consolas" pitchFamily="49" charset="0"/>
                <a:cs typeface="Consolas" pitchFamily="49" charset="0"/>
              </a:rPr>
              <a:t> </a:t>
            </a:r>
            <a:r>
              <a:rPr lang="ru-RU" sz="2000" dirty="0">
                <a:latin typeface="Consolas" pitchFamily="49" charset="0"/>
                <a:cs typeface="Consolas" pitchFamily="49" charset="0"/>
              </a:rPr>
              <a:t>{</a:t>
            </a:r>
          </a:p>
          <a:p>
            <a:pPr marL="457152" lvl="2" defTabSz="360000"/>
            <a:r>
              <a:rPr lang="ru-RU" sz="2000" dirty="0">
                <a:latin typeface="Consolas" pitchFamily="49" charset="0"/>
                <a:cs typeface="Consolas" pitchFamily="49" charset="0"/>
              </a:rPr>
              <a:t>   console.log("</a:t>
            </a:r>
            <a:r>
              <a:rPr lang="en-US" sz="2000" dirty="0">
                <a:latin typeface="Consolas" pitchFamily="49" charset="0"/>
                <a:cs typeface="Consolas" pitchFamily="49" charset="0"/>
              </a:rPr>
              <a:t>Number</a:t>
            </a:r>
            <a:r>
              <a:rPr lang="ru-RU" sz="2000" dirty="0">
                <a:latin typeface="Consolas" pitchFamily="49" charset="0"/>
                <a:cs typeface="Consolas" pitchFamily="49" charset="0"/>
              </a:rPr>
              <a:t> " + </a:t>
            </a:r>
            <a:r>
              <a:rPr lang="en-US" sz="2000" dirty="0">
                <a:solidFill>
                  <a:schemeClr val="accent4">
                    <a:lumMod val="50000"/>
                  </a:schemeClr>
                </a:solidFill>
                <a:latin typeface="Consolas" pitchFamily="49" charset="0"/>
                <a:cs typeface="Consolas" pitchFamily="49" charset="0"/>
              </a:rPr>
              <a:t>a</a:t>
            </a:r>
            <a:r>
              <a:rPr lang="ru-RU" sz="2000" dirty="0">
                <a:latin typeface="Consolas" pitchFamily="49" charset="0"/>
                <a:cs typeface="Consolas" pitchFamily="49" charset="0"/>
              </a:rPr>
              <a:t> + " </a:t>
            </a:r>
            <a:r>
              <a:rPr lang="en-US" sz="2000" dirty="0">
                <a:latin typeface="Consolas" pitchFamily="49" charset="0"/>
                <a:cs typeface="Consolas" pitchFamily="49" charset="0"/>
              </a:rPr>
              <a:t>negative</a:t>
            </a:r>
            <a:r>
              <a:rPr lang="ru-RU" sz="2000" dirty="0">
                <a:latin typeface="Consolas" pitchFamily="49" charset="0"/>
                <a:cs typeface="Consolas" pitchFamily="49" charset="0"/>
              </a:rPr>
              <a:t>");</a:t>
            </a:r>
          </a:p>
          <a:p>
            <a:pPr marL="457152" lvl="2" defTabSz="360000"/>
            <a:r>
              <a:rPr lang="ru-RU" sz="2000" dirty="0">
                <a:latin typeface="Consolas" pitchFamily="49" charset="0"/>
                <a:cs typeface="Consolas" pitchFamily="49" charset="0"/>
              </a:rPr>
              <a:t>}</a:t>
            </a:r>
          </a:p>
          <a:p>
            <a:pPr marL="457152" lvl="2" defTabSz="360000"/>
            <a:endParaRPr lang="ru-RU" sz="2000" dirty="0">
              <a:latin typeface="Consolas" pitchFamily="49" charset="0"/>
              <a:cs typeface="Consolas" pitchFamily="49" charset="0"/>
            </a:endParaRPr>
          </a:p>
          <a:p>
            <a:endParaRPr lang="en-US" sz="2200" dirty="0"/>
          </a:p>
          <a:p>
            <a:endParaRPr lang="en-US" sz="2200" dirty="0"/>
          </a:p>
          <a:p>
            <a:endParaRPr lang="en-US" sz="2200" dirty="0"/>
          </a:p>
          <a:p>
            <a:endParaRPr lang="en-US" sz="2200" dirty="0"/>
          </a:p>
          <a:p>
            <a:endParaRPr lang="en-US" sz="2200" dirty="0"/>
          </a:p>
          <a:p>
            <a:endParaRPr lang="en-US" sz="2200" dirty="0"/>
          </a:p>
        </p:txBody>
      </p:sp>
    </p:spTree>
    <p:extLst>
      <p:ext uri="{BB962C8B-B14F-4D97-AF65-F5344CB8AC3E}">
        <p14:creationId xmlns:p14="http://schemas.microsoft.com/office/powerpoint/2010/main" val="11242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err="1">
                <a:latin typeface="Proxima Nova Black" charset="0"/>
              </a:rPr>
              <a:t>if..else..if</a:t>
            </a:r>
            <a:r>
              <a:rPr lang="en-US" sz="3600" b="1" dirty="0">
                <a:latin typeface="Proxima Nova Black" charset="0"/>
              </a:rPr>
              <a:t> statement</a:t>
            </a:r>
            <a:endParaRPr lang="ru-RU" sz="3600" b="1" dirty="0">
              <a:latin typeface="Proxima Nova Black" charset="0"/>
            </a:endParaRPr>
          </a:p>
        </p:txBody>
      </p:sp>
      <p:sp>
        <p:nvSpPr>
          <p:cNvPr id="3" name="Прямоугольник 2"/>
          <p:cNvSpPr/>
          <p:nvPr/>
        </p:nvSpPr>
        <p:spPr>
          <a:xfrm>
            <a:off x="379227" y="1010937"/>
            <a:ext cx="11454810" cy="8525411"/>
          </a:xfrm>
          <a:prstGeom prst="rect">
            <a:avLst/>
          </a:prstGeom>
        </p:spPr>
        <p:txBody>
          <a:bodyPr wrap="square">
            <a:spAutoFit/>
          </a:bodyPr>
          <a:lstStyle/>
          <a:p>
            <a:r>
              <a:rPr lang="en-US" sz="2000" dirty="0"/>
              <a:t>The </a:t>
            </a:r>
            <a:r>
              <a:rPr lang="en-US" sz="2000" b="1" dirty="0"/>
              <a:t>'</a:t>
            </a:r>
            <a:r>
              <a:rPr lang="en-US" sz="2000" b="1" dirty="0" err="1">
                <a:solidFill>
                  <a:srgbClr val="7030A0"/>
                </a:solidFill>
              </a:rPr>
              <a:t>if..else..if</a:t>
            </a:r>
            <a:r>
              <a:rPr lang="en-US" sz="2000" b="1" dirty="0"/>
              <a:t>'</a:t>
            </a:r>
            <a:r>
              <a:rPr lang="en-US" sz="2000" dirty="0"/>
              <a:t> statement is the next form of control statement that allows JavaScript to execute statements in a more controlled way.</a:t>
            </a:r>
          </a:p>
          <a:p>
            <a:pPr marL="914306" lvl="3" algn="just" defTabSz="360000">
              <a:spcBef>
                <a:spcPts val="1200"/>
              </a:spcBef>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if</a:t>
            </a:r>
            <a:r>
              <a:rPr lang="en-US" dirty="0">
                <a:solidFill>
                  <a:srgbClr val="0070C0"/>
                </a:solidFill>
                <a:latin typeface="Consolas" pitchFamily="49" charset="0"/>
                <a:cs typeface="Consolas" pitchFamily="49" charset="0"/>
              </a:rPr>
              <a:t> </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condition1</a:t>
            </a:r>
            <a:r>
              <a:rPr lang="en-US" dirty="0">
                <a:latin typeface="Consolas" pitchFamily="49" charset="0"/>
                <a:cs typeface="Consolas" pitchFamily="49" charset="0"/>
              </a:rPr>
              <a:t>) {</a:t>
            </a:r>
          </a:p>
          <a:p>
            <a:pPr marL="914306" lvl="3" algn="just" defTabSz="360000"/>
            <a:r>
              <a:rPr lang="en-US" dirty="0">
                <a:latin typeface="Consolas" pitchFamily="49" charset="0"/>
                <a:cs typeface="Consolas" pitchFamily="49" charset="0"/>
              </a:rPr>
              <a:t>  //  block of code to be executed if the condition1 is true</a:t>
            </a:r>
          </a:p>
          <a:p>
            <a:pPr marL="914306" lvl="3" algn="just" defTabSz="360000">
              <a:spcBef>
                <a:spcPts val="1200"/>
              </a:spcBef>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else if</a:t>
            </a:r>
            <a:r>
              <a:rPr lang="en-US" dirty="0">
                <a:solidFill>
                  <a:srgbClr val="0070C0"/>
                </a:solidFill>
                <a:latin typeface="Consolas" pitchFamily="49" charset="0"/>
                <a:cs typeface="Consolas" pitchFamily="49" charset="0"/>
              </a:rPr>
              <a:t> </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condition2</a:t>
            </a:r>
            <a:r>
              <a:rPr lang="en-US" dirty="0">
                <a:latin typeface="Consolas" pitchFamily="49" charset="0"/>
                <a:cs typeface="Consolas" pitchFamily="49" charset="0"/>
              </a:rPr>
              <a:t>)</a:t>
            </a:r>
            <a:r>
              <a:rPr lang="en-US" dirty="0">
                <a:solidFill>
                  <a:srgbClr val="0070C0"/>
                </a:solidFill>
                <a:latin typeface="Consolas" pitchFamily="49" charset="0"/>
                <a:cs typeface="Consolas" pitchFamily="49" charset="0"/>
              </a:rPr>
              <a:t> </a:t>
            </a:r>
            <a:r>
              <a:rPr lang="en-US" dirty="0">
                <a:latin typeface="Consolas" pitchFamily="49" charset="0"/>
                <a:cs typeface="Consolas" pitchFamily="49" charset="0"/>
              </a:rPr>
              <a:t>{</a:t>
            </a:r>
          </a:p>
          <a:p>
            <a:pPr marL="914306" lvl="3" algn="just" defTabSz="360000"/>
            <a:r>
              <a:rPr lang="en-US" dirty="0">
                <a:latin typeface="Consolas" pitchFamily="49" charset="0"/>
                <a:cs typeface="Consolas" pitchFamily="49" charset="0"/>
              </a:rPr>
              <a:t>  //  block of code to be executed if the condition2 is true</a:t>
            </a:r>
          </a:p>
          <a:p>
            <a:pPr marL="914306" lvl="3" algn="just" defTabSz="360000">
              <a:spcBef>
                <a:spcPts val="1200"/>
              </a:spcBef>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else</a:t>
            </a:r>
            <a:r>
              <a:rPr lang="en-US" dirty="0">
                <a:solidFill>
                  <a:srgbClr val="0070C0"/>
                </a:solidFill>
                <a:latin typeface="Consolas" pitchFamily="49" charset="0"/>
                <a:cs typeface="Consolas" pitchFamily="49" charset="0"/>
              </a:rPr>
              <a:t> </a:t>
            </a:r>
            <a:r>
              <a:rPr lang="en-US" dirty="0">
                <a:latin typeface="Consolas" pitchFamily="49" charset="0"/>
                <a:cs typeface="Consolas" pitchFamily="49" charset="0"/>
              </a:rPr>
              <a:t>{</a:t>
            </a:r>
          </a:p>
          <a:p>
            <a:pPr marL="914306" lvl="3" algn="just" defTabSz="360000"/>
            <a:r>
              <a:rPr lang="en-US" dirty="0">
                <a:latin typeface="Consolas" pitchFamily="49" charset="0"/>
                <a:cs typeface="Consolas" pitchFamily="49" charset="0"/>
              </a:rPr>
              <a:t>  //  block of code to be executed if no conditions is true</a:t>
            </a:r>
          </a:p>
          <a:p>
            <a:pPr marL="914306" lvl="3" algn="just" defTabSz="360000">
              <a:spcAft>
                <a:spcPts val="1200"/>
              </a:spcAft>
            </a:pPr>
            <a:r>
              <a:rPr lang="en-US" dirty="0">
                <a:latin typeface="Consolas" pitchFamily="49" charset="0"/>
                <a:cs typeface="Consolas" pitchFamily="49" charset="0"/>
              </a:rPr>
              <a:t>}</a:t>
            </a:r>
          </a:p>
          <a:p>
            <a:pPr marL="0" lvl="1" defTabSz="360000"/>
            <a:r>
              <a:rPr lang="en-US" sz="2200" dirty="0">
                <a:cs typeface="Courier New" panose="02070309020205020404" pitchFamily="49" charset="0"/>
              </a:rPr>
              <a:t>Example:</a:t>
            </a:r>
          </a:p>
          <a:p>
            <a:pPr marL="457152" lvl="2" defTabSz="360000"/>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 </a:t>
            </a:r>
            <a:r>
              <a:rPr lang="en-US" dirty="0">
                <a:latin typeface="Consolas" pitchFamily="49" charset="0"/>
                <a:cs typeface="Consolas" pitchFamily="49" charset="0"/>
              </a:rPr>
              <a:t>11</a:t>
            </a:r>
            <a:r>
              <a:rPr lang="ru-RU" dirty="0">
                <a:latin typeface="Consolas" pitchFamily="49" charset="0"/>
                <a:cs typeface="Consolas" pitchFamily="49" charset="0"/>
              </a:rPr>
              <a:t>;</a:t>
            </a:r>
          </a:p>
          <a:p>
            <a:pPr marL="457152" lvl="2" defTabSz="360000"/>
            <a:r>
              <a:rPr lang="ru-RU" dirty="0" err="1">
                <a:solidFill>
                  <a:srgbClr val="0070C0"/>
                </a:solidFill>
                <a:latin typeface="Consolas" pitchFamily="49" charset="0"/>
                <a:cs typeface="Consolas" pitchFamily="49" charset="0"/>
              </a:rPr>
              <a:t>if</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&gt; </a:t>
            </a:r>
            <a:r>
              <a:rPr lang="en-US" dirty="0">
                <a:latin typeface="Consolas" pitchFamily="49" charset="0"/>
                <a:cs typeface="Consolas" pitchFamily="49" charset="0"/>
              </a:rPr>
              <a:t>0</a:t>
            </a:r>
            <a:r>
              <a:rPr lang="ru-RU" dirty="0">
                <a:latin typeface="Consolas" pitchFamily="49" charset="0"/>
                <a:cs typeface="Consolas" pitchFamily="49" charset="0"/>
              </a:rPr>
              <a:t>) {</a:t>
            </a:r>
          </a:p>
          <a:p>
            <a:pPr marL="457152" lvl="2" defTabSz="360000"/>
            <a:r>
              <a:rPr lang="ru-RU" dirty="0">
                <a:latin typeface="Consolas" pitchFamily="49" charset="0"/>
                <a:cs typeface="Consolas" pitchFamily="49" charset="0"/>
              </a:rPr>
              <a:t>   </a:t>
            </a:r>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Number</a:t>
            </a:r>
            <a:r>
              <a:rPr lang="ru-RU" dirty="0">
                <a:latin typeface="Consolas" pitchFamily="49" charset="0"/>
                <a:cs typeface="Consolas" pitchFamily="49" charset="0"/>
              </a:rPr>
              <a:t> " + </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 " </a:t>
            </a:r>
            <a:r>
              <a:rPr lang="en-US" dirty="0">
                <a:latin typeface="Consolas" pitchFamily="49" charset="0"/>
                <a:cs typeface="Consolas" pitchFamily="49" charset="0"/>
              </a:rPr>
              <a:t>positive</a:t>
            </a:r>
            <a:r>
              <a:rPr lang="ru-RU" dirty="0">
                <a:latin typeface="Consolas" pitchFamily="49" charset="0"/>
                <a:cs typeface="Consolas" pitchFamily="49" charset="0"/>
              </a:rPr>
              <a:t>");</a:t>
            </a:r>
          </a:p>
          <a:p>
            <a:pPr marL="457152" lvl="2" defTabSz="360000"/>
            <a:r>
              <a:rPr lang="ru-RU" dirty="0">
                <a:latin typeface="Consolas" pitchFamily="49" charset="0"/>
                <a:cs typeface="Consolas" pitchFamily="49" charset="0"/>
              </a:rPr>
              <a:t>}</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else if </a:t>
            </a:r>
            <a:r>
              <a:rPr lang="ru-RU"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a:t>
            </a:r>
            <a:r>
              <a:rPr lang="en-US" dirty="0">
                <a:latin typeface="Consolas" pitchFamily="49" charset="0"/>
                <a:cs typeface="Consolas" pitchFamily="49" charset="0"/>
              </a:rPr>
              <a:t>&lt;</a:t>
            </a:r>
            <a:r>
              <a:rPr lang="ru-RU" dirty="0">
                <a:latin typeface="Consolas" pitchFamily="49" charset="0"/>
                <a:cs typeface="Consolas" pitchFamily="49" charset="0"/>
              </a:rPr>
              <a:t> </a:t>
            </a:r>
            <a:r>
              <a:rPr lang="en-US" dirty="0">
                <a:latin typeface="Consolas" pitchFamily="49" charset="0"/>
                <a:cs typeface="Consolas" pitchFamily="49" charset="0"/>
              </a:rPr>
              <a:t>0</a:t>
            </a:r>
            <a:r>
              <a:rPr lang="ru-RU" dirty="0">
                <a:latin typeface="Consolas" pitchFamily="49" charset="0"/>
                <a:cs typeface="Consolas" pitchFamily="49" charset="0"/>
              </a:rPr>
              <a:t>)</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a:t>
            </a:r>
          </a:p>
          <a:p>
            <a:pPr marL="457152" lvl="2" defTabSz="360000"/>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Number</a:t>
            </a:r>
            <a:r>
              <a:rPr lang="ru-RU" dirty="0">
                <a:latin typeface="Consolas" pitchFamily="49" charset="0"/>
                <a:cs typeface="Consolas" pitchFamily="49" charset="0"/>
              </a:rPr>
              <a:t> " + </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 " </a:t>
            </a:r>
            <a:r>
              <a:rPr lang="en-US" dirty="0">
                <a:latin typeface="Consolas" pitchFamily="49" charset="0"/>
                <a:cs typeface="Consolas" pitchFamily="49" charset="0"/>
              </a:rPr>
              <a:t>negative</a:t>
            </a:r>
            <a:r>
              <a:rPr lang="ru-RU" dirty="0">
                <a:latin typeface="Consolas" pitchFamily="49" charset="0"/>
                <a:cs typeface="Consolas" pitchFamily="49" charset="0"/>
              </a:rPr>
              <a:t>");</a:t>
            </a:r>
          </a:p>
          <a:p>
            <a:pPr marL="457152" lvl="2" defTabSz="360000"/>
            <a:r>
              <a:rPr lang="ru-RU" dirty="0">
                <a:latin typeface="Consolas" pitchFamily="49" charset="0"/>
                <a:cs typeface="Consolas" pitchFamily="49" charset="0"/>
              </a:rPr>
              <a:t>}</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else</a:t>
            </a:r>
            <a:r>
              <a:rPr lang="ru-RU" dirty="0">
                <a:solidFill>
                  <a:srgbClr val="0070C0"/>
                </a:solidFill>
                <a:latin typeface="Consolas" pitchFamily="49" charset="0"/>
                <a:cs typeface="Consolas" pitchFamily="49" charset="0"/>
              </a:rPr>
              <a:t> </a:t>
            </a:r>
            <a:r>
              <a:rPr lang="ru-RU" dirty="0">
                <a:latin typeface="Consolas" pitchFamily="49" charset="0"/>
                <a:cs typeface="Consolas" pitchFamily="49" charset="0"/>
              </a:rPr>
              <a:t>{</a:t>
            </a:r>
          </a:p>
          <a:p>
            <a:pPr marL="457152" lvl="2" defTabSz="360000"/>
            <a:r>
              <a:rPr lang="ru-RU" dirty="0">
                <a:latin typeface="Consolas" pitchFamily="49" charset="0"/>
                <a:cs typeface="Consolas" pitchFamily="49" charset="0"/>
              </a:rPr>
              <a:t>   </a:t>
            </a:r>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Number</a:t>
            </a:r>
            <a:r>
              <a:rPr lang="ru-RU" dirty="0">
                <a:latin typeface="Consolas" pitchFamily="49" charset="0"/>
                <a:cs typeface="Consolas" pitchFamily="49" charset="0"/>
              </a:rPr>
              <a:t> " + </a:t>
            </a:r>
            <a:r>
              <a:rPr lang="en-US" dirty="0">
                <a:solidFill>
                  <a:schemeClr val="accent4">
                    <a:lumMod val="50000"/>
                  </a:schemeClr>
                </a:solidFill>
                <a:latin typeface="Consolas" pitchFamily="49" charset="0"/>
                <a:cs typeface="Consolas" pitchFamily="49" charset="0"/>
              </a:rPr>
              <a:t>a</a:t>
            </a:r>
            <a:r>
              <a:rPr lang="ru-RU" dirty="0">
                <a:latin typeface="Consolas" pitchFamily="49" charset="0"/>
                <a:cs typeface="Consolas" pitchFamily="49" charset="0"/>
              </a:rPr>
              <a:t> + " </a:t>
            </a:r>
            <a:r>
              <a:rPr lang="en-US" dirty="0">
                <a:latin typeface="Consolas" pitchFamily="49" charset="0"/>
                <a:cs typeface="Consolas" pitchFamily="49" charset="0"/>
              </a:rPr>
              <a:t>is exactly zero</a:t>
            </a:r>
            <a:r>
              <a:rPr lang="ru-RU" dirty="0">
                <a:latin typeface="Consolas" pitchFamily="49" charset="0"/>
                <a:cs typeface="Consolas" pitchFamily="49" charset="0"/>
              </a:rPr>
              <a:t>");</a:t>
            </a:r>
          </a:p>
          <a:p>
            <a:pPr marL="457152" lvl="2" defTabSz="360000"/>
            <a:r>
              <a:rPr lang="ru-RU" dirty="0">
                <a:latin typeface="Consolas" pitchFamily="49" charset="0"/>
                <a:cs typeface="Consolas" pitchFamily="49" charset="0"/>
              </a:rPr>
              <a:t>}</a:t>
            </a:r>
          </a:p>
          <a:p>
            <a:pPr marL="457152" lvl="2" defTabSz="360000"/>
            <a:endParaRPr lang="ru-RU" sz="2000" dirty="0">
              <a:latin typeface="Consolas" pitchFamily="49" charset="0"/>
              <a:cs typeface="Consolas" pitchFamily="49" charset="0"/>
            </a:endParaRPr>
          </a:p>
          <a:p>
            <a:pPr marL="457152" lvl="2" defTabSz="360000"/>
            <a:endParaRPr lang="ru-RU" sz="2000" dirty="0">
              <a:latin typeface="Consolas" pitchFamily="49" charset="0"/>
              <a:cs typeface="Consolas" pitchFamily="49" charset="0"/>
            </a:endParaRPr>
          </a:p>
          <a:p>
            <a:endParaRPr lang="en-US" sz="2200" dirty="0"/>
          </a:p>
          <a:p>
            <a:endParaRPr lang="en-US" sz="2200" dirty="0"/>
          </a:p>
          <a:p>
            <a:endParaRPr lang="en-US" sz="2200" dirty="0"/>
          </a:p>
          <a:p>
            <a:endParaRPr lang="en-US" sz="2200" dirty="0"/>
          </a:p>
          <a:p>
            <a:endParaRPr lang="en-US" sz="2200" dirty="0"/>
          </a:p>
          <a:p>
            <a:endParaRPr lang="en-US" sz="2200" dirty="0"/>
          </a:p>
        </p:txBody>
      </p:sp>
    </p:spTree>
    <p:extLst>
      <p:ext uri="{BB962C8B-B14F-4D97-AF65-F5344CB8AC3E}">
        <p14:creationId xmlns:p14="http://schemas.microsoft.com/office/powerpoint/2010/main" val="351107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switch statement</a:t>
            </a:r>
            <a:endParaRPr lang="ru-RU" sz="3600" b="1" dirty="0">
              <a:latin typeface="Proxima Nova Black" charset="0"/>
            </a:endParaRPr>
          </a:p>
        </p:txBody>
      </p:sp>
      <p:pic>
        <p:nvPicPr>
          <p:cNvPr id="3074" name="Picture 2" descr="https://media.geeksforgeeks.org/wp-content/uploads/swi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251" y="85064"/>
            <a:ext cx="3752850" cy="658177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65813" y="1225689"/>
            <a:ext cx="7857459" cy="5632311"/>
          </a:xfrm>
          <a:prstGeom prst="rect">
            <a:avLst/>
          </a:prstGeom>
        </p:spPr>
        <p:txBody>
          <a:bodyPr wrap="square">
            <a:spAutoFit/>
          </a:bodyPr>
          <a:lstStyle/>
          <a:p>
            <a:r>
              <a:rPr lang="en-US" sz="2000" dirty="0"/>
              <a:t>Use the </a:t>
            </a:r>
            <a:r>
              <a:rPr lang="en-US" sz="2000" b="1" dirty="0">
                <a:solidFill>
                  <a:srgbClr val="7030A0"/>
                </a:solidFill>
              </a:rPr>
              <a:t>switch statement  </a:t>
            </a:r>
            <a:r>
              <a:rPr lang="en-US" sz="2000" dirty="0"/>
              <a:t>to select one of many code blocks to be executed.</a:t>
            </a:r>
          </a:p>
          <a:p>
            <a:pPr marL="1371600" lvl="6"/>
            <a:r>
              <a:rPr lang="en-US" sz="2000" dirty="0">
                <a:solidFill>
                  <a:srgbClr val="7030A0"/>
                </a:solidFill>
                <a:latin typeface="Consolas" pitchFamily="49" charset="0"/>
                <a:cs typeface="Consolas" pitchFamily="49" charset="0"/>
              </a:rPr>
              <a:t>switch</a:t>
            </a:r>
            <a:r>
              <a:rPr lang="en-US" sz="2000" dirty="0">
                <a:latin typeface="Consolas" pitchFamily="49" charset="0"/>
                <a:cs typeface="Consolas" pitchFamily="49" charset="0"/>
              </a:rPr>
              <a:t>(</a:t>
            </a:r>
            <a:r>
              <a:rPr lang="en-US" sz="2000" i="1" dirty="0">
                <a:solidFill>
                  <a:schemeClr val="accent4">
                    <a:lumMod val="50000"/>
                  </a:schemeClr>
                </a:solidFill>
                <a:latin typeface="Consolas" pitchFamily="49" charset="0"/>
                <a:cs typeface="Consolas" pitchFamily="49" charset="0"/>
              </a:rPr>
              <a:t>expression</a:t>
            </a:r>
            <a:r>
              <a:rPr lang="en-US" sz="2000" dirty="0">
                <a:latin typeface="Consolas" pitchFamily="49" charset="0"/>
                <a:cs typeface="Consolas" pitchFamily="49" charset="0"/>
              </a:rPr>
              <a:t>) {</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case </a:t>
            </a:r>
            <a:r>
              <a:rPr lang="en-US" sz="2000" i="1" dirty="0">
                <a:solidFill>
                  <a:schemeClr val="accent4">
                    <a:lumMod val="50000"/>
                  </a:schemeClr>
                </a:solidFill>
                <a:latin typeface="Consolas" pitchFamily="49" charset="0"/>
                <a:cs typeface="Consolas" pitchFamily="49" charset="0"/>
              </a:rPr>
              <a:t>a</a:t>
            </a:r>
            <a:r>
              <a:rPr lang="en-US" sz="2000" dirty="0">
                <a:latin typeface="Consolas" pitchFamily="49" charset="0"/>
                <a:cs typeface="Consolas" pitchFamily="49" charset="0"/>
              </a:rPr>
              <a:t>:</a:t>
            </a:r>
            <a:br>
              <a:rPr lang="en-US" sz="2000" dirty="0">
                <a:latin typeface="Consolas" pitchFamily="49" charset="0"/>
                <a:cs typeface="Consolas" pitchFamily="49" charset="0"/>
              </a:rPr>
            </a:br>
            <a:r>
              <a:rPr lang="en-US" sz="2000" i="1" dirty="0">
                <a:latin typeface="Consolas" pitchFamily="49" charset="0"/>
                <a:cs typeface="Consolas" pitchFamily="49" charset="0"/>
              </a:rPr>
              <a:t>    // code block</a:t>
            </a:r>
            <a:br>
              <a:rPr lang="en-US" sz="2000" i="1"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break</a:t>
            </a:r>
            <a:r>
              <a:rPr lang="en-US" sz="2000" dirty="0">
                <a:latin typeface="Consolas" pitchFamily="49" charset="0"/>
                <a:cs typeface="Consolas" pitchFamily="49" charset="0"/>
              </a:rPr>
              <a: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case </a:t>
            </a:r>
            <a:r>
              <a:rPr lang="en-US" sz="2000" i="1" dirty="0">
                <a:solidFill>
                  <a:schemeClr val="accent4">
                    <a:lumMod val="50000"/>
                  </a:schemeClr>
                </a:solidFill>
                <a:latin typeface="Consolas" pitchFamily="49" charset="0"/>
                <a:cs typeface="Consolas" pitchFamily="49" charset="0"/>
              </a:rPr>
              <a:t>b</a:t>
            </a:r>
            <a:r>
              <a:rPr lang="en-US" sz="2000" dirty="0">
                <a:latin typeface="Consolas" pitchFamily="49" charset="0"/>
                <a:cs typeface="Consolas" pitchFamily="49" charset="0"/>
              </a:rPr>
              <a:t>:</a:t>
            </a:r>
            <a:br>
              <a:rPr lang="en-US" sz="2000" dirty="0">
                <a:latin typeface="Consolas" pitchFamily="49" charset="0"/>
                <a:cs typeface="Consolas" pitchFamily="49" charset="0"/>
              </a:rPr>
            </a:br>
            <a:r>
              <a:rPr lang="en-US" sz="2000" i="1" dirty="0">
                <a:latin typeface="Consolas" pitchFamily="49" charset="0"/>
                <a:cs typeface="Consolas" pitchFamily="49" charset="0"/>
              </a:rPr>
              <a:t>    // code block</a:t>
            </a:r>
            <a:br>
              <a:rPr lang="en-US" sz="2000" i="1"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break</a:t>
            </a:r>
            <a:r>
              <a:rPr lang="en-US" sz="2000" dirty="0">
                <a:latin typeface="Consolas" pitchFamily="49" charset="0"/>
                <a:cs typeface="Consolas" pitchFamily="49" charset="0"/>
              </a:rPr>
              <a: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default</a:t>
            </a:r>
            <a:r>
              <a:rPr lang="en-US" sz="2000" dirty="0">
                <a:latin typeface="Consolas" pitchFamily="49" charset="0"/>
                <a:cs typeface="Consolas" pitchFamily="49" charset="0"/>
              </a:rPr>
              <a:t>:</a:t>
            </a:r>
            <a:br>
              <a:rPr lang="en-US" sz="2000" dirty="0">
                <a:latin typeface="Consolas" pitchFamily="49" charset="0"/>
                <a:cs typeface="Consolas" pitchFamily="49" charset="0"/>
              </a:rPr>
            </a:br>
            <a:r>
              <a:rPr lang="en-US" sz="2000" dirty="0">
                <a:latin typeface="Consolas" pitchFamily="49" charset="0"/>
                <a:cs typeface="Consolas" pitchFamily="49" charset="0"/>
              </a:rPr>
              <a:t>    // </a:t>
            </a:r>
            <a:r>
              <a:rPr lang="en-US" sz="2000" i="1" dirty="0">
                <a:latin typeface="Consolas" pitchFamily="49" charset="0"/>
                <a:cs typeface="Consolas" pitchFamily="49" charset="0"/>
              </a:rPr>
              <a:t>code block</a:t>
            </a:r>
            <a:br>
              <a:rPr lang="en-US" sz="2000" dirty="0">
                <a:latin typeface="Consolas" pitchFamily="49" charset="0"/>
                <a:cs typeface="Consolas" pitchFamily="49" charset="0"/>
              </a:rPr>
            </a:br>
            <a:r>
              <a:rPr lang="en-US" sz="2000" dirty="0">
                <a:latin typeface="Consolas" pitchFamily="49" charset="0"/>
                <a:cs typeface="Consolas" pitchFamily="49" charset="0"/>
              </a:rPr>
              <a:t>} </a:t>
            </a:r>
          </a:p>
          <a:p>
            <a:endParaRPr lang="en-US" sz="2000" dirty="0"/>
          </a:p>
          <a:p>
            <a:r>
              <a:rPr lang="en-US" sz="2000" dirty="0"/>
              <a:t>This is how it works:</a:t>
            </a:r>
          </a:p>
          <a:p>
            <a:r>
              <a:rPr lang="en-US" sz="2000" dirty="0"/>
              <a:t>   -   the switch expression is evaluated once.</a:t>
            </a:r>
          </a:p>
          <a:p>
            <a:r>
              <a:rPr lang="en-US" sz="2000" dirty="0"/>
              <a:t>   -   the value of the expression is compared with the values of each case.</a:t>
            </a:r>
          </a:p>
          <a:p>
            <a:r>
              <a:rPr lang="en-US" sz="2000" dirty="0"/>
              <a:t>   -   if there is a match, the associated block of code is executed.</a:t>
            </a:r>
          </a:p>
          <a:p>
            <a:endParaRPr lang="en-US" sz="2000" dirty="0"/>
          </a:p>
        </p:txBody>
      </p:sp>
    </p:spTree>
    <p:extLst>
      <p:ext uri="{BB962C8B-B14F-4D97-AF65-F5344CB8AC3E}">
        <p14:creationId xmlns:p14="http://schemas.microsoft.com/office/powerpoint/2010/main" val="219751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switch statement. Example</a:t>
            </a:r>
            <a:endParaRPr lang="ru-RU" sz="3600" b="1" dirty="0">
              <a:latin typeface="Proxima Nova Black" charset="0"/>
            </a:endParaRPr>
          </a:p>
        </p:txBody>
      </p:sp>
      <p:sp>
        <p:nvSpPr>
          <p:cNvPr id="2" name="Прямоугольник 1"/>
          <p:cNvSpPr/>
          <p:nvPr/>
        </p:nvSpPr>
        <p:spPr>
          <a:xfrm>
            <a:off x="265813" y="1098093"/>
            <a:ext cx="9920178" cy="4708981"/>
          </a:xfrm>
          <a:prstGeom prst="rect">
            <a:avLst/>
          </a:prstGeom>
        </p:spPr>
        <p:txBody>
          <a:bodyPr wrap="square">
            <a:spAutoFit/>
          </a:bodyPr>
          <a:lstStyle/>
          <a:p>
            <a:pPr marL="1371600" lvl="6"/>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number</a:t>
            </a:r>
            <a:r>
              <a:rPr lang="en-US" sz="2000" dirty="0">
                <a:latin typeface="Consolas" pitchFamily="49" charset="0"/>
                <a:cs typeface="Consolas" pitchFamily="49" charset="0"/>
              </a:rPr>
              <a:t> = 3 * 3;</a:t>
            </a:r>
          </a:p>
          <a:p>
            <a:pPr marL="1371600" lvl="6"/>
            <a:endParaRPr lang="en-US" sz="2000" dirty="0">
              <a:latin typeface="Consolas" pitchFamily="49" charset="0"/>
              <a:cs typeface="Consolas" pitchFamily="49" charset="0"/>
            </a:endParaRPr>
          </a:p>
          <a:p>
            <a:pPr marL="1371600" lvl="6"/>
            <a:r>
              <a:rPr lang="en-US" sz="2000" dirty="0">
                <a:solidFill>
                  <a:srgbClr val="7030A0"/>
                </a:solidFill>
                <a:latin typeface="Consolas" pitchFamily="49" charset="0"/>
                <a:cs typeface="Consolas" pitchFamily="49" charset="0"/>
              </a:rPr>
              <a:t>switch </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number</a:t>
            </a:r>
            <a:r>
              <a:rPr lang="en-US" sz="2000" dirty="0">
                <a:latin typeface="Consolas" pitchFamily="49" charset="0"/>
                <a:cs typeface="Consolas" pitchFamily="49" charset="0"/>
              </a:rPr>
              <a:t>) {</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case </a:t>
            </a:r>
            <a:r>
              <a:rPr lang="en-US" sz="2000" dirty="0">
                <a:latin typeface="Consolas" pitchFamily="49" charset="0"/>
                <a:cs typeface="Consolas" pitchFamily="49" charset="0"/>
              </a:rPr>
              <a:t>8:</a:t>
            </a:r>
          </a:p>
          <a:p>
            <a:pPr marL="1371600" lvl="6"/>
            <a:r>
              <a:rPr lang="en-US" sz="2000" dirty="0">
                <a:latin typeface="Consolas" pitchFamily="49" charset="0"/>
                <a:cs typeface="Consolas" pitchFamily="49" charset="0"/>
              </a:rPr>
              <a:t>    </a:t>
            </a:r>
            <a:r>
              <a:rPr lang="ru-RU"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'Too small' );</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break</a:t>
            </a:r>
            <a:r>
              <a:rPr lang="en-US" sz="2000" dirty="0">
                <a:latin typeface="Consolas" pitchFamily="49" charset="0"/>
                <a:cs typeface="Consolas" pitchFamily="49" charset="0"/>
              </a:rPr>
              <a:t>;</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case </a:t>
            </a:r>
            <a:r>
              <a:rPr lang="en-US" sz="2000" dirty="0">
                <a:latin typeface="Consolas" pitchFamily="49" charset="0"/>
                <a:cs typeface="Consolas" pitchFamily="49" charset="0"/>
              </a:rPr>
              <a:t>9:</a:t>
            </a:r>
          </a:p>
          <a:p>
            <a:pPr marL="1371600" lvl="6"/>
            <a:r>
              <a:rPr lang="en-US" sz="2000" dirty="0">
                <a:latin typeface="Consolas" pitchFamily="49" charset="0"/>
                <a:cs typeface="Consolas" pitchFamily="49" charset="0"/>
              </a:rPr>
              <a:t>    </a:t>
            </a:r>
            <a:r>
              <a:rPr lang="ru-RU"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'Exactly!' );</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break</a:t>
            </a:r>
            <a:r>
              <a:rPr lang="en-US" sz="2000" dirty="0">
                <a:latin typeface="Consolas" pitchFamily="49" charset="0"/>
                <a:cs typeface="Consolas" pitchFamily="49" charset="0"/>
              </a:rPr>
              <a:t>;</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case </a:t>
            </a:r>
            <a:r>
              <a:rPr lang="en-US" sz="2000" dirty="0">
                <a:latin typeface="Consolas" pitchFamily="49" charset="0"/>
                <a:cs typeface="Consolas" pitchFamily="49" charset="0"/>
              </a:rPr>
              <a:t>10:</a:t>
            </a:r>
          </a:p>
          <a:p>
            <a:pPr marL="1371600" lvl="6"/>
            <a:r>
              <a:rPr lang="en-US" sz="2000" dirty="0">
                <a:latin typeface="Consolas" pitchFamily="49" charset="0"/>
                <a:cs typeface="Consolas" pitchFamily="49" charset="0"/>
              </a:rPr>
              <a:t>    </a:t>
            </a:r>
            <a:r>
              <a:rPr lang="ru-RU"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'Too large' );</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break</a:t>
            </a:r>
            <a:r>
              <a:rPr lang="en-US" sz="2000" dirty="0">
                <a:latin typeface="Consolas" pitchFamily="49" charset="0"/>
                <a:cs typeface="Consolas" pitchFamily="49" charset="0"/>
              </a:rPr>
              <a:t>;</a:t>
            </a:r>
          </a:p>
          <a:p>
            <a:pPr marL="1371600" lvl="6"/>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default</a:t>
            </a:r>
            <a:r>
              <a:rPr lang="en-US" sz="2000" dirty="0">
                <a:latin typeface="Consolas" pitchFamily="49" charset="0"/>
                <a:cs typeface="Consolas" pitchFamily="49" charset="0"/>
              </a:rPr>
              <a:t>:</a:t>
            </a:r>
          </a:p>
          <a:p>
            <a:pPr marL="1371600" lvl="6"/>
            <a:r>
              <a:rPr lang="en-US" sz="2000" dirty="0">
                <a:latin typeface="Consolas" pitchFamily="49" charset="0"/>
                <a:cs typeface="Consolas" pitchFamily="49" charset="0"/>
              </a:rPr>
              <a:t>    </a:t>
            </a:r>
            <a:r>
              <a:rPr lang="ru-RU"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"I don't know such values" );</a:t>
            </a:r>
          </a:p>
          <a:p>
            <a:pPr marL="1371600" lvl="6"/>
            <a:r>
              <a:rPr lang="en-US" sz="2000" dirty="0">
                <a:latin typeface="Consolas" pitchFamily="49" charset="0"/>
                <a:cs typeface="Consolas" pitchFamily="49" charset="0"/>
              </a:rPr>
              <a:t>}</a:t>
            </a:r>
          </a:p>
        </p:txBody>
      </p:sp>
      <p:sp>
        <p:nvSpPr>
          <p:cNvPr id="5" name="Скругленный прямоугольник 4"/>
          <p:cNvSpPr/>
          <p:nvPr/>
        </p:nvSpPr>
        <p:spPr>
          <a:xfrm>
            <a:off x="645047" y="5890437"/>
            <a:ext cx="8817930" cy="818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000" dirty="0">
                <a:cs typeface="Arial" panose="020B0604020202020204" pitchFamily="34" charset="0"/>
              </a:rPr>
              <a:t>If there is no </a:t>
            </a:r>
            <a:r>
              <a:rPr lang="en-US" sz="2000" b="1" dirty="0">
                <a:cs typeface="Arial" panose="020B0604020202020204" pitchFamily="34" charset="0"/>
              </a:rPr>
              <a:t>break</a:t>
            </a:r>
            <a:r>
              <a:rPr lang="en-US" sz="2000" dirty="0">
                <a:cs typeface="Arial" panose="020B0604020202020204" pitchFamily="34" charset="0"/>
              </a:rPr>
              <a:t>, then execution will go lower for the following case, while other checks are ignored.</a:t>
            </a:r>
            <a:endParaRPr lang="en-US" sz="2000" i="1" dirty="0">
              <a:cs typeface="Arial" panose="020B0604020202020204" pitchFamily="34" charset="0"/>
            </a:endParaRPr>
          </a:p>
        </p:txBody>
      </p:sp>
      <p:sp>
        <p:nvSpPr>
          <p:cNvPr id="6" name="Прямоугольник 5"/>
          <p:cNvSpPr/>
          <p:nvPr/>
        </p:nvSpPr>
        <p:spPr>
          <a:xfrm>
            <a:off x="96127" y="579195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93264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https://www.tutorialrepublic.com/javascript-tutorial/</a:t>
            </a:r>
            <a:endParaRPr lang="en-US" sz="2400" dirty="0"/>
          </a:p>
          <a:p>
            <a:pPr>
              <a:lnSpc>
                <a:spcPct val="80000"/>
              </a:lnSpc>
              <a:buClr>
                <a:srgbClr val="CBCECE"/>
              </a:buClr>
              <a:defRPr/>
            </a:pPr>
            <a:r>
              <a:rPr lang="en-US" sz="2400" dirty="0">
                <a:hlinkClick r:id="rId3"/>
              </a:rPr>
              <a:t>https://www.w3schools.com</a:t>
            </a:r>
            <a:endParaRPr lang="en-US" sz="2400" dirty="0"/>
          </a:p>
          <a:p>
            <a:pPr>
              <a:lnSpc>
                <a:spcPct val="80000"/>
              </a:lnSpc>
              <a:buClr>
                <a:srgbClr val="CBCECE"/>
              </a:buClr>
              <a:defRPr/>
            </a:pPr>
            <a:r>
              <a:rPr lang="en-US" sz="2400" dirty="0">
                <a:hlinkClick r:id="rId3"/>
              </a:rPr>
              <a:t>http://learn.javascript.ru/array</a:t>
            </a:r>
            <a:endParaRPr lang="uk-UA" sz="2400" dirty="0">
              <a:hlinkClick r:id="rId3"/>
            </a:endParaRPr>
          </a:p>
          <a:p>
            <a:pPr>
              <a:lnSpc>
                <a:spcPct val="80000"/>
              </a:lnSpc>
              <a:buClr>
                <a:srgbClr val="CBCECE"/>
              </a:buClr>
              <a:defRPr/>
            </a:pPr>
            <a:r>
              <a:rPr lang="en-US" sz="2400" dirty="0">
                <a:hlinkClick r:id="rId4"/>
              </a:rPr>
              <a:t>https://metanit.com/web/javascript/</a:t>
            </a:r>
            <a:endParaRPr lang="uk-UA"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7"/>
            <a:ext cx="11494709" cy="4535482"/>
          </a:xfrm>
        </p:spPr>
        <p:txBody>
          <a:bodyPr rtlCol="0">
            <a:noAutofit/>
          </a:bodyPr>
          <a:lstStyle/>
          <a:p>
            <a:r>
              <a:rPr lang="en-US" sz="2400" dirty="0"/>
              <a:t>An </a:t>
            </a:r>
            <a:r>
              <a:rPr lang="en-US" sz="2400" b="1" dirty="0">
                <a:solidFill>
                  <a:srgbClr val="7030A0"/>
                </a:solidFill>
              </a:rPr>
              <a:t>operator</a:t>
            </a:r>
            <a:r>
              <a:rPr lang="en-US" sz="2400" dirty="0"/>
              <a:t> is a special character that tells the translator that an operation with some operands is required.</a:t>
            </a:r>
          </a:p>
          <a:p>
            <a:endParaRPr lang="uk-UA" sz="2400" dirty="0"/>
          </a:p>
          <a:p>
            <a:r>
              <a:rPr lang="en-US" sz="2400" dirty="0"/>
              <a:t>Let us take a simple expression </a:t>
            </a:r>
            <a:r>
              <a:rPr lang="en-US" sz="2400" b="1" dirty="0">
                <a:solidFill>
                  <a:srgbClr val="7030A0"/>
                </a:solidFill>
              </a:rPr>
              <a:t>2 * 3 is equal to 6</a:t>
            </a:r>
            <a:r>
              <a:rPr lang="en-US" sz="2400" dirty="0"/>
              <a:t>. Here 2 and 3 are called </a:t>
            </a:r>
            <a:r>
              <a:rPr lang="en-US" sz="2400" b="1" dirty="0">
                <a:solidFill>
                  <a:srgbClr val="7030A0"/>
                </a:solidFill>
              </a:rPr>
              <a:t>operands</a:t>
            </a:r>
            <a:r>
              <a:rPr lang="en-US" sz="2400" b="1" dirty="0"/>
              <a:t> (</a:t>
            </a:r>
            <a:r>
              <a:rPr lang="en-US" sz="2400" b="1" dirty="0">
                <a:solidFill>
                  <a:srgbClr val="7030A0"/>
                </a:solidFill>
              </a:rPr>
              <a:t>argument/parameter</a:t>
            </a:r>
            <a:r>
              <a:rPr lang="en-US" sz="2400" b="1" dirty="0"/>
              <a:t>)</a:t>
            </a:r>
            <a:r>
              <a:rPr lang="en-US" sz="2400" dirty="0"/>
              <a:t> and ‘</a:t>
            </a:r>
            <a:r>
              <a:rPr lang="en-US" sz="2400" dirty="0">
                <a:solidFill>
                  <a:srgbClr val="7030A0"/>
                </a:solidFill>
              </a:rPr>
              <a:t>*</a:t>
            </a:r>
            <a:r>
              <a:rPr lang="en-US" sz="2400" dirty="0"/>
              <a:t>’ is called the </a:t>
            </a:r>
            <a:r>
              <a:rPr lang="en-US" sz="2400" b="1" dirty="0">
                <a:solidFill>
                  <a:srgbClr val="7030A0"/>
                </a:solidFill>
              </a:rPr>
              <a:t>operator</a:t>
            </a:r>
            <a:r>
              <a:rPr lang="en-US" sz="2400" dirty="0"/>
              <a:t>. </a:t>
            </a:r>
            <a:endParaRPr lang="uk-UA" sz="2400" dirty="0"/>
          </a:p>
          <a:p>
            <a:endParaRPr lang="en-US" sz="2400" dirty="0"/>
          </a:p>
          <a:p>
            <a:r>
              <a:rPr lang="en-US" sz="2400" dirty="0">
                <a:cs typeface="Arial" panose="020B0604020202020204" pitchFamily="34" charset="0"/>
              </a:rPr>
              <a:t>To work with variables and their values, JavaScript supports all standard operations (operators/actions), most of which are in other programming languages.</a:t>
            </a:r>
            <a:endParaRPr lang="ru-RU" sz="2400" dirty="0">
              <a:cs typeface="Arial" panose="020B0604020202020204" pitchFamily="34" charset="0"/>
            </a:endParaRP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operators</a:t>
            </a:r>
            <a:endParaRPr lang="en-US" dirty="0">
              <a:latin typeface="Proxima Nova Black" charset="0"/>
            </a:endParaRPr>
          </a:p>
        </p:txBody>
      </p:sp>
    </p:spTree>
    <p:extLst>
      <p:ext uri="{BB962C8B-B14F-4D97-AF65-F5344CB8AC3E}">
        <p14:creationId xmlns:p14="http://schemas.microsoft.com/office/powerpoint/2010/main" val="187698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7"/>
            <a:ext cx="11494709" cy="4535482"/>
          </a:xfrm>
        </p:spPr>
        <p:txBody>
          <a:bodyPr rtlCol="0">
            <a:noAutofit/>
          </a:bodyPr>
          <a:lstStyle/>
          <a:p>
            <a:pPr marL="0" lvl="1" algn="just" defTabSz="360000"/>
            <a:r>
              <a:rPr lang="en-US" sz="2400" b="1" dirty="0">
                <a:solidFill>
                  <a:srgbClr val="7030A0"/>
                </a:solidFill>
                <a:cs typeface="Arial" panose="020B0604020202020204" pitchFamily="34" charset="0"/>
              </a:rPr>
              <a:t>Unary</a:t>
            </a:r>
            <a:r>
              <a:rPr lang="en-US" sz="2400" dirty="0">
                <a:solidFill>
                  <a:srgbClr val="7030A0"/>
                </a:solidFill>
                <a:cs typeface="Arial" panose="020B0604020202020204" pitchFamily="34" charset="0"/>
              </a:rPr>
              <a:t> </a:t>
            </a:r>
            <a:r>
              <a:rPr lang="en-US" sz="2400" dirty="0">
                <a:cs typeface="Arial" panose="020B0604020202020204" pitchFamily="34" charset="0"/>
              </a:rPr>
              <a:t>is an operation that applies to a single operand. For example, the </a:t>
            </a:r>
            <a:r>
              <a:rPr lang="en-US" sz="2400" b="1" dirty="0">
                <a:solidFill>
                  <a:srgbClr val="7030A0"/>
                </a:solidFill>
                <a:cs typeface="Arial" panose="020B0604020202020204" pitchFamily="34" charset="0"/>
              </a:rPr>
              <a:t>unary minus </a:t>
            </a:r>
            <a:r>
              <a:rPr lang="en-US" sz="2400" dirty="0">
                <a:cs typeface="Arial" panose="020B0604020202020204" pitchFamily="34" charset="0"/>
              </a:rPr>
              <a:t>operation reverses the sign of a number</a:t>
            </a:r>
            <a:r>
              <a:rPr lang="ru-RU" sz="2400" dirty="0">
                <a:cs typeface="Arial" panose="020B0604020202020204" pitchFamily="34" charset="0"/>
              </a:rPr>
              <a:t>:</a:t>
            </a:r>
          </a:p>
          <a:p>
            <a:pPr marL="0" lvl="1"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k</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a:t>
            </a:r>
          </a:p>
          <a:p>
            <a:pPr marL="0" lvl="1"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k</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5</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unary minus </a:t>
            </a:r>
            <a:endParaRPr lang="ru-RU" sz="2000" dirty="0">
              <a:solidFill>
                <a:schemeClr val="bg1">
                  <a:lumMod val="50000"/>
                </a:schemeClr>
              </a:solidFill>
              <a:latin typeface="Consolas" pitchFamily="49" charset="0"/>
              <a:cs typeface="Consolas" pitchFamily="49" charset="0"/>
            </a:endParaRPr>
          </a:p>
          <a:p>
            <a:pPr marL="0" lvl="1"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k </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ru-RU" sz="2000" dirty="0">
                <a:latin typeface="Consolas" pitchFamily="49" charset="0"/>
                <a:cs typeface="Consolas" pitchFamily="49" charset="0"/>
              </a:rPr>
              <a:t>2));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-10, unary minus applied to the result of 															multiplication k * 2</a:t>
            </a:r>
            <a:endParaRPr lang="ru-RU" sz="2000" dirty="0">
              <a:solidFill>
                <a:schemeClr val="bg1">
                  <a:lumMod val="50000"/>
                </a:schemeClr>
              </a:solidFill>
              <a:latin typeface="Consolas" pitchFamily="49" charset="0"/>
              <a:cs typeface="Consolas" pitchFamily="49" charset="0"/>
            </a:endParaRPr>
          </a:p>
          <a:p>
            <a:pPr marL="0" lvl="1"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(-(-3));    </a:t>
            </a:r>
            <a:r>
              <a:rPr lang="ru-RU" sz="2000" dirty="0">
                <a:solidFill>
                  <a:schemeClr val="bg1">
                    <a:lumMod val="50000"/>
                  </a:schemeClr>
                </a:solidFill>
                <a:latin typeface="Consolas" pitchFamily="49" charset="0"/>
                <a:cs typeface="Consolas" pitchFamily="49" charset="0"/>
              </a:rPr>
              <a:t>// 3</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b="1" dirty="0">
                <a:solidFill>
                  <a:srgbClr val="7030A0"/>
                </a:solidFill>
                <a:latin typeface="Arial" panose="020B0604020202020204" pitchFamily="34" charset="0"/>
                <a:cs typeface="Arial" panose="020B0604020202020204" pitchFamily="34" charset="0"/>
              </a:rPr>
              <a:t>Binary</a:t>
            </a:r>
            <a:r>
              <a:rPr lang="en-US" sz="2000" dirty="0">
                <a:latin typeface="Arial" panose="020B0604020202020204" pitchFamily="34" charset="0"/>
                <a:cs typeface="Arial" panose="020B0604020202020204" pitchFamily="34" charset="0"/>
              </a:rPr>
              <a:t> is an operation that applies to two operands. The minus operation also exists in binary form:</a:t>
            </a:r>
            <a:endParaRPr lang="ru-RU" sz="2000" dirty="0">
              <a:latin typeface="Arial" panose="020B0604020202020204" pitchFamily="34" charset="0"/>
              <a:cs typeface="Arial" panose="020B0604020202020204" pitchFamily="34" charset="0"/>
            </a:endParaRPr>
          </a:p>
          <a:p>
            <a:pPr marL="0" lvl="1"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k</a:t>
            </a:r>
            <a:r>
              <a:rPr lang="ru-RU" sz="2000" dirty="0">
                <a:latin typeface="Consolas" pitchFamily="49" charset="0"/>
                <a:cs typeface="Consolas" pitchFamily="49" charset="0"/>
              </a:rPr>
              <a:t> = </a:t>
            </a:r>
            <a:r>
              <a:rPr lang="en-US" sz="2000" dirty="0">
                <a:latin typeface="Consolas" pitchFamily="49" charset="0"/>
                <a:cs typeface="Consolas" pitchFamily="49" charset="0"/>
              </a:rPr>
              <a:t>6;</a:t>
            </a:r>
          </a:p>
          <a:p>
            <a:pPr marL="0" lvl="1"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l</a:t>
            </a:r>
            <a:r>
              <a:rPr lang="ru-RU" sz="2000" dirty="0">
                <a:latin typeface="Consolas" pitchFamily="49" charset="0"/>
                <a:cs typeface="Consolas" pitchFamily="49" charset="0"/>
              </a:rPr>
              <a:t> = </a:t>
            </a:r>
            <a:r>
              <a:rPr lang="en-US" sz="2000" dirty="0">
                <a:latin typeface="Consolas" pitchFamily="49" charset="0"/>
                <a:cs typeface="Consolas" pitchFamily="49" charset="0"/>
              </a:rPr>
              <a:t>2</a:t>
            </a:r>
            <a:r>
              <a:rPr lang="ru-RU" sz="2000" dirty="0">
                <a:latin typeface="Consolas" pitchFamily="49" charset="0"/>
                <a:cs typeface="Consolas" pitchFamily="49" charset="0"/>
              </a:rPr>
              <a:t>;</a:t>
            </a:r>
          </a:p>
          <a:p>
            <a:pPr marL="0" lvl="1"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(k</a:t>
            </a:r>
            <a:r>
              <a:rPr lang="ru-RU" sz="2000" dirty="0">
                <a:latin typeface="Consolas" pitchFamily="49" charset="0"/>
                <a:cs typeface="Consolas" pitchFamily="49" charset="0"/>
              </a:rPr>
              <a:t> </a:t>
            </a:r>
            <a:r>
              <a:rPr lang="en-US" sz="2000" dirty="0">
                <a:latin typeface="Consolas" pitchFamily="49" charset="0"/>
                <a:cs typeface="Consolas" pitchFamily="49" charset="0"/>
              </a:rPr>
              <a:t>-</a:t>
            </a:r>
            <a:r>
              <a:rPr lang="ru-RU" sz="2000" dirty="0">
                <a:latin typeface="Consolas" pitchFamily="49" charset="0"/>
                <a:cs typeface="Consolas" pitchFamily="49" charset="0"/>
              </a:rPr>
              <a:t> </a:t>
            </a:r>
            <a:r>
              <a:rPr lang="en-US" sz="2000" dirty="0">
                <a:latin typeface="Consolas" pitchFamily="49" charset="0"/>
                <a:cs typeface="Consolas" pitchFamily="49" charset="0"/>
              </a:rPr>
              <a:t>l</a:t>
            </a:r>
            <a:r>
              <a:rPr lang="ru-RU" sz="2000" dirty="0">
                <a:latin typeface="Consolas" pitchFamily="49" charset="0"/>
                <a:cs typeface="Consolas" pitchFamily="49" charset="0"/>
              </a:rPr>
              <a:t>);</a:t>
            </a:r>
            <a:r>
              <a:rPr lang="ru-RU" sz="2000" dirty="0">
                <a:solidFill>
                  <a:schemeClr val="bg1">
                    <a:lumMod val="50000"/>
                  </a:schemeClr>
                </a:solidFill>
                <a:latin typeface="Consolas" pitchFamily="49" charset="0"/>
                <a:cs typeface="Consolas" pitchFamily="49" charset="0"/>
              </a:rPr>
              <a:t> // </a:t>
            </a:r>
            <a:r>
              <a:rPr lang="en-US" sz="2000" dirty="0">
                <a:solidFill>
                  <a:schemeClr val="bg1">
                    <a:lumMod val="50000"/>
                  </a:schemeClr>
                </a:solidFill>
                <a:latin typeface="Consolas" pitchFamily="49" charset="0"/>
                <a:cs typeface="Consolas" pitchFamily="49" charset="0"/>
              </a:rPr>
              <a:t>4</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binary minus </a:t>
            </a:r>
            <a:endParaRPr lang="ru-RU"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operators</a:t>
            </a:r>
            <a:endParaRPr lang="en-US" dirty="0">
              <a:latin typeface="Proxima Nova Black" charset="0"/>
            </a:endParaRPr>
          </a:p>
        </p:txBody>
      </p:sp>
    </p:spTree>
    <p:extLst>
      <p:ext uri="{BB962C8B-B14F-4D97-AF65-F5344CB8AC3E}">
        <p14:creationId xmlns:p14="http://schemas.microsoft.com/office/powerpoint/2010/main" val="63959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7"/>
            <a:ext cx="11494709" cy="4535482"/>
          </a:xfrm>
        </p:spPr>
        <p:txBody>
          <a:bodyPr rtlCol="0">
            <a:noAutofit/>
          </a:bodyPr>
          <a:lstStyle/>
          <a:p>
            <a:r>
              <a:rPr lang="en-US" sz="2400" dirty="0"/>
              <a:t>JavaScript supports the following </a:t>
            </a:r>
            <a:r>
              <a:rPr lang="en-US" sz="2400" b="1" dirty="0">
                <a:solidFill>
                  <a:srgbClr val="7030A0"/>
                </a:solidFill>
              </a:rPr>
              <a:t>types of operators</a:t>
            </a:r>
            <a:r>
              <a:rPr lang="en-US" sz="2400" dirty="0"/>
              <a:t>.</a:t>
            </a:r>
          </a:p>
          <a:p>
            <a:r>
              <a:rPr lang="en-US" sz="2400" dirty="0"/>
              <a:t>   -   Arithmetic Operators</a:t>
            </a:r>
          </a:p>
          <a:p>
            <a:r>
              <a:rPr lang="en-US" sz="2400" dirty="0"/>
              <a:t>   -   Assignment Operators</a:t>
            </a:r>
            <a:endParaRPr lang="uk-UA" sz="2400" dirty="0"/>
          </a:p>
          <a:p>
            <a:r>
              <a:rPr lang="en-US" sz="2400" dirty="0"/>
              <a:t> </a:t>
            </a:r>
            <a:r>
              <a:rPr lang="uk-UA" sz="2400" dirty="0"/>
              <a:t>  </a:t>
            </a:r>
            <a:r>
              <a:rPr lang="en-US" sz="2400" dirty="0"/>
              <a:t>-   Comparison Operators   </a:t>
            </a:r>
          </a:p>
          <a:p>
            <a:r>
              <a:rPr lang="en-US" sz="2400" dirty="0"/>
              <a:t>   -   Logical (or Relational) Operators</a:t>
            </a:r>
          </a:p>
          <a:p>
            <a:r>
              <a:rPr lang="en-US" sz="2400" dirty="0"/>
              <a:t>   -   Bitwise Operators</a:t>
            </a:r>
          </a:p>
          <a:p>
            <a:r>
              <a:rPr lang="en-US" sz="2400" dirty="0"/>
              <a:t>   -   Conditional (or ternary) Operators</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operators</a:t>
            </a:r>
            <a:endParaRPr lang="en-US" dirty="0">
              <a:latin typeface="Proxima Nova Black" charset="0"/>
            </a:endParaRPr>
          </a:p>
        </p:txBody>
      </p:sp>
    </p:spTree>
    <p:extLst>
      <p:ext uri="{BB962C8B-B14F-4D97-AF65-F5344CB8AC3E}">
        <p14:creationId xmlns:p14="http://schemas.microsoft.com/office/powerpoint/2010/main" val="198741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sz="3600" b="1" dirty="0">
                <a:latin typeface="Proxima Nova Black" charset="0"/>
              </a:rPr>
              <a:t>Arithmetic Operators</a:t>
            </a:r>
            <a:endParaRPr lang="en-US" b="1" dirty="0">
              <a:latin typeface="Proxima Nova Black" charset="0"/>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861338"/>
            <a:ext cx="11494709" cy="4535482"/>
          </a:xfrm>
        </p:spPr>
        <p:txBody>
          <a:bodyPr rtlCol="0">
            <a:noAutofit/>
          </a:bodyPr>
          <a:lstStyle/>
          <a:p>
            <a:pPr marL="0" lvl="1" algn="just" defTabSz="360000"/>
            <a:r>
              <a:rPr lang="en-US" b="1" dirty="0">
                <a:solidFill>
                  <a:srgbClr val="7030A0"/>
                </a:solidFill>
                <a:cs typeface="Arial" panose="020B0604020202020204" pitchFamily="34" charset="0"/>
              </a:rPr>
              <a:t>Arithmetic (mathematical)</a:t>
            </a:r>
            <a:r>
              <a:rPr lang="en-US" dirty="0">
                <a:cs typeface="Arial" panose="020B0604020202020204" pitchFamily="34" charset="0"/>
              </a:rPr>
              <a:t> operations:</a:t>
            </a:r>
          </a:p>
          <a:p>
            <a:pPr marL="0" lvl="1" algn="just" defTabSz="360000"/>
            <a:r>
              <a:rPr lang="en-US" b="1" dirty="0">
                <a:solidFill>
                  <a:srgbClr val="7030A0"/>
                </a:solidFill>
                <a:cs typeface="Arial" panose="020B0604020202020204" pitchFamily="34" charset="0"/>
              </a:rPr>
              <a:t>Addition</a:t>
            </a:r>
            <a:r>
              <a:rPr lang="en-US" dirty="0">
                <a:cs typeface="Arial" panose="020B0604020202020204" pitchFamily="34" charset="0"/>
              </a:rPr>
              <a:t> +</a:t>
            </a:r>
          </a:p>
          <a:p>
            <a:pPr marL="457152" lvl="2" algn="just"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z = 20;</a:t>
            </a: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(z + 10); // 30</a:t>
            </a:r>
          </a:p>
          <a:p>
            <a:pPr marL="0" lvl="1" algn="just" defTabSz="360000"/>
            <a:r>
              <a:rPr lang="en-US" b="1" dirty="0">
                <a:solidFill>
                  <a:srgbClr val="7030A0"/>
                </a:solidFill>
                <a:cs typeface="Arial" panose="020B0604020202020204" pitchFamily="34" charset="0"/>
              </a:rPr>
              <a:t>Subtraction</a:t>
            </a:r>
            <a:r>
              <a:rPr lang="en-US" dirty="0">
                <a:cs typeface="Arial" panose="020B0604020202020204" pitchFamily="34" charset="0"/>
              </a:rPr>
              <a:t> -</a:t>
            </a:r>
          </a:p>
          <a:p>
            <a:pPr marL="457152" lvl="2" algn="just"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z = 8;</a:t>
            </a: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(z - 5); // 3</a:t>
            </a:r>
          </a:p>
          <a:p>
            <a:pPr marL="0" lvl="1" algn="just" defTabSz="360000"/>
            <a:r>
              <a:rPr lang="en-US" b="1" dirty="0">
                <a:solidFill>
                  <a:srgbClr val="7030A0"/>
                </a:solidFill>
                <a:cs typeface="Arial" panose="020B0604020202020204" pitchFamily="34" charset="0"/>
              </a:rPr>
              <a:t>Multiplication</a:t>
            </a:r>
            <a:r>
              <a:rPr lang="en-US" dirty="0">
                <a:cs typeface="Arial" panose="020B0604020202020204" pitchFamily="34" charset="0"/>
              </a:rPr>
              <a:t> *</a:t>
            </a:r>
          </a:p>
          <a:p>
            <a:pPr marL="457152" lvl="2" algn="just" defTabSz="360000"/>
            <a:r>
              <a:rPr lang="en-US" dirty="0">
                <a:solidFill>
                  <a:srgbClr val="0070C0"/>
                </a:solidFill>
                <a:cs typeface="Arial" panose="020B0604020202020204" pitchFamily="34" charset="0"/>
              </a:rPr>
              <a:t>let </a:t>
            </a:r>
            <a:r>
              <a:rPr lang="en-US" dirty="0">
                <a:cs typeface="Arial" panose="020B0604020202020204" pitchFamily="34" charset="0"/>
              </a:rPr>
              <a:t>z = 5;</a:t>
            </a:r>
          </a:p>
          <a:p>
            <a:pPr marL="457152" lvl="2" algn="just" defTabSz="360000"/>
            <a:r>
              <a:rPr lang="en-US" dirty="0">
                <a:solidFill>
                  <a:srgbClr val="0070C0"/>
                </a:solidFill>
                <a:cs typeface="Arial" panose="020B0604020202020204" pitchFamily="34" charset="0"/>
              </a:rPr>
              <a:t>console.log </a:t>
            </a:r>
            <a:r>
              <a:rPr lang="en-US" dirty="0">
                <a:cs typeface="Arial" panose="020B0604020202020204" pitchFamily="34" charset="0"/>
              </a:rPr>
              <a:t>(z * 3); // 15</a:t>
            </a:r>
          </a:p>
          <a:p>
            <a:pPr marL="0" lvl="1" algn="just" defTabSz="360000"/>
            <a:r>
              <a:rPr lang="en-US" b="1" dirty="0">
                <a:solidFill>
                  <a:srgbClr val="7030A0"/>
                </a:solidFill>
                <a:cs typeface="Arial" panose="020B0604020202020204" pitchFamily="34" charset="0"/>
              </a:rPr>
              <a:t>Division</a:t>
            </a:r>
            <a:r>
              <a:rPr lang="en-US" dirty="0">
                <a:cs typeface="Arial" panose="020B0604020202020204" pitchFamily="34" charset="0"/>
              </a:rPr>
              <a:t> /</a:t>
            </a:r>
          </a:p>
          <a:p>
            <a:pPr marL="457152" lvl="2" algn="just"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z = 12;</a:t>
            </a:r>
          </a:p>
          <a:p>
            <a:pPr marL="457152" lvl="2" algn="just"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(z / 3); // 4</a:t>
            </a:r>
          </a:p>
          <a:p>
            <a:pPr marL="0" lvl="1" algn="just" defTabSz="360000"/>
            <a:r>
              <a:rPr lang="en-US" dirty="0">
                <a:cs typeface="Arial" panose="020B0604020202020204" pitchFamily="34" charset="0"/>
              </a:rPr>
              <a:t>The </a:t>
            </a:r>
            <a:r>
              <a:rPr lang="en-US" b="1" dirty="0">
                <a:solidFill>
                  <a:srgbClr val="7030A0"/>
                </a:solidFill>
                <a:cs typeface="Arial" panose="020B0604020202020204" pitchFamily="34" charset="0"/>
              </a:rPr>
              <a:t>remainder of the division </a:t>
            </a:r>
            <a:r>
              <a:rPr lang="en-US" dirty="0">
                <a:cs typeface="Arial" panose="020B0604020202020204" pitchFamily="34" charset="0"/>
              </a:rPr>
              <a:t>(division modulo) %</a:t>
            </a:r>
          </a:p>
          <a:p>
            <a:pPr marL="457152" lvl="2" algn="just" defTabSz="360000"/>
            <a:r>
              <a:rPr lang="en-US" sz="2000" dirty="0">
                <a:latin typeface="Consolas" pitchFamily="49" charset="0"/>
                <a:cs typeface="Consolas" pitchFamily="49" charset="0"/>
              </a:rPr>
              <a:t>console.log (8 % 4); // 0</a:t>
            </a:r>
          </a:p>
          <a:p>
            <a:pPr marL="457152" lvl="2" algn="just" defTabSz="360000"/>
            <a:r>
              <a:rPr lang="en-US" sz="2000" dirty="0">
                <a:latin typeface="Consolas" pitchFamily="49" charset="0"/>
                <a:cs typeface="Consolas" pitchFamily="49" charset="0"/>
              </a:rPr>
              <a:t>console.log (7 % 3); // 1</a:t>
            </a:r>
          </a:p>
          <a:p>
            <a:pPr marL="457152" lvl="2" algn="just" defTabSz="360000"/>
            <a:r>
              <a:rPr lang="en-US" sz="2000" dirty="0">
                <a:latin typeface="Consolas" pitchFamily="49" charset="0"/>
                <a:cs typeface="Consolas" pitchFamily="49" charset="0"/>
              </a:rPr>
              <a:t>console.log (8 % 3); // 2</a:t>
            </a:r>
            <a:endParaRPr lang="ru-RU" sz="2000" dirty="0">
              <a:latin typeface="Consolas" pitchFamily="49" charset="0"/>
              <a:cs typeface="Consolas" pitchFamily="49" charset="0"/>
            </a:endParaRPr>
          </a:p>
        </p:txBody>
      </p:sp>
    </p:spTree>
    <p:extLst>
      <p:ext uri="{BB962C8B-B14F-4D97-AF65-F5344CB8AC3E}">
        <p14:creationId xmlns:p14="http://schemas.microsoft.com/office/powerpoint/2010/main" val="187698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48428"/>
            <a:ext cx="11494709" cy="5709572"/>
          </a:xfrm>
        </p:spPr>
        <p:txBody>
          <a:bodyPr rtlCol="0">
            <a:normAutofit lnSpcReduction="10000"/>
          </a:bodyPr>
          <a:lstStyle/>
          <a:p>
            <a:pPr marL="342900" lvl="1" indent="-342900" algn="just" defTabSz="360000">
              <a:buFont typeface="Arial" panose="020B0604020202020204" pitchFamily="34" charset="0"/>
              <a:buChar char="•"/>
            </a:pPr>
            <a:r>
              <a:rPr lang="en-US" sz="2400" b="1" dirty="0">
                <a:solidFill>
                  <a:srgbClr val="7030A0"/>
                </a:solidFill>
                <a:cs typeface="Arial" panose="020B0604020202020204" pitchFamily="34" charset="0"/>
              </a:rPr>
              <a:t>Increment</a:t>
            </a:r>
            <a:r>
              <a:rPr lang="en-US" sz="2400" dirty="0">
                <a:cs typeface="Arial" panose="020B0604020202020204" pitchFamily="34" charset="0"/>
              </a:rPr>
              <a:t> ++ - increases the value of the variable by one. There is a </a:t>
            </a:r>
            <a:r>
              <a:rPr lang="en-US" sz="2400" b="1" dirty="0">
                <a:solidFill>
                  <a:srgbClr val="7030A0"/>
                </a:solidFill>
                <a:cs typeface="Arial" panose="020B0604020202020204" pitchFamily="34" charset="0"/>
              </a:rPr>
              <a:t>prefix increment</a:t>
            </a:r>
            <a:r>
              <a:rPr lang="en-US" sz="2400" dirty="0">
                <a:cs typeface="Arial" panose="020B0604020202020204" pitchFamily="34" charset="0"/>
              </a:rPr>
              <a:t> that first increments the variable by one, and then returns its value. And there is a </a:t>
            </a:r>
            <a:r>
              <a:rPr lang="en-US" sz="2400" b="1" dirty="0">
                <a:solidFill>
                  <a:srgbClr val="7030A0"/>
                </a:solidFill>
                <a:cs typeface="Arial" panose="020B0604020202020204" pitchFamily="34" charset="0"/>
              </a:rPr>
              <a:t>postfix increment </a:t>
            </a:r>
            <a:r>
              <a:rPr lang="en-US" sz="2400" dirty="0">
                <a:cs typeface="Arial" panose="020B0604020202020204" pitchFamily="34" charset="0"/>
              </a:rPr>
              <a:t>that first returns the value of the variable, and then increments it by one:</a:t>
            </a:r>
          </a:p>
          <a:p>
            <a:pPr marL="342900" lvl="1" indent="-342900" algn="just" defTabSz="360000">
              <a:buFont typeface="Arial" panose="020B0604020202020204" pitchFamily="34" charset="0"/>
              <a:buChar char="•"/>
            </a:pPr>
            <a:endParaRPr lang="en-US" sz="2400" dirty="0">
              <a:cs typeface="Arial" panose="020B0604020202020204" pitchFamily="34" charset="0"/>
            </a:endParaRPr>
          </a:p>
          <a:p>
            <a:pPr marL="342900" lvl="1" indent="-342900" algn="just" defTabSz="360000">
              <a:buFont typeface="Arial" panose="020B0604020202020204" pitchFamily="34" charset="0"/>
              <a:buChar char="•"/>
            </a:pPr>
            <a:r>
              <a:rPr lang="en-US" dirty="0">
                <a:solidFill>
                  <a:srgbClr val="0000FF"/>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ru-RU" dirty="0">
                <a:latin typeface="Consolas" pitchFamily="49" charset="0"/>
                <a:cs typeface="Consolas" pitchFamily="49" charset="0"/>
              </a:rPr>
              <a:t> </a:t>
            </a:r>
            <a:r>
              <a:rPr lang="en-US" dirty="0">
                <a:latin typeface="Consolas" pitchFamily="49" charset="0"/>
                <a:cs typeface="Consolas" pitchFamily="49" charset="0"/>
              </a:rPr>
              <a:t>m</a:t>
            </a:r>
            <a:r>
              <a:rPr lang="ru-RU" dirty="0">
                <a:latin typeface="Consolas" pitchFamily="49" charset="0"/>
                <a:cs typeface="Consolas" pitchFamily="49" charset="0"/>
              </a:rPr>
              <a:t> = </a:t>
            </a:r>
            <a:r>
              <a:rPr lang="en-US" dirty="0">
                <a:latin typeface="Consolas" pitchFamily="49" charset="0"/>
                <a:cs typeface="Consolas" pitchFamily="49" charset="0"/>
              </a:rPr>
              <a:t>5</a:t>
            </a:r>
            <a:r>
              <a:rPr lang="ru-RU" dirty="0">
                <a:latin typeface="Consolas" pitchFamily="49" charset="0"/>
                <a:cs typeface="Consolas" pitchFamily="49" charset="0"/>
              </a:rPr>
              <a:t>;</a:t>
            </a:r>
          </a:p>
          <a:p>
            <a:pPr marL="457200" lvl="2" defTabSz="360000"/>
            <a:r>
              <a:rPr lang="en-US" dirty="0">
                <a:solidFill>
                  <a:srgbClr val="0070C0"/>
                </a:solidFill>
                <a:latin typeface="Consolas" pitchFamily="49" charset="0"/>
                <a:cs typeface="Consolas" pitchFamily="49" charset="0"/>
              </a:rPr>
              <a:t>let</a:t>
            </a:r>
            <a:r>
              <a:rPr lang="ru-RU" dirty="0">
                <a:latin typeface="Consolas" pitchFamily="49" charset="0"/>
                <a:cs typeface="Consolas" pitchFamily="49" charset="0"/>
              </a:rPr>
              <a:t> </a:t>
            </a:r>
            <a:r>
              <a:rPr lang="en-US" dirty="0">
                <a:latin typeface="Consolas" pitchFamily="49" charset="0"/>
                <a:cs typeface="Consolas" pitchFamily="49" charset="0"/>
              </a:rPr>
              <a:t>n</a:t>
            </a:r>
            <a:r>
              <a:rPr lang="ru-RU" dirty="0">
                <a:latin typeface="Consolas" pitchFamily="49" charset="0"/>
                <a:cs typeface="Consolas" pitchFamily="49" charset="0"/>
              </a:rPr>
              <a:t> = ++</a:t>
            </a:r>
            <a:r>
              <a:rPr lang="en-US" dirty="0">
                <a:latin typeface="Consolas" pitchFamily="49" charset="0"/>
                <a:cs typeface="Consolas" pitchFamily="49" charset="0"/>
              </a:rPr>
              <a:t>m</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prefix increment </a:t>
            </a:r>
            <a:r>
              <a:rPr lang="uk-UA" dirty="0">
                <a:solidFill>
                  <a:schemeClr val="bg1">
                    <a:lumMod val="50000"/>
                  </a:schemeClr>
                </a:solidFill>
                <a:latin typeface="Consolas" pitchFamily="49" charset="0"/>
                <a:cs typeface="Consolas" pitchFamily="49" charset="0"/>
              </a:rPr>
              <a:t>(</a:t>
            </a:r>
            <a:r>
              <a:rPr lang="en-US" dirty="0">
                <a:solidFill>
                  <a:schemeClr val="bg1">
                    <a:lumMod val="50000"/>
                  </a:schemeClr>
                </a:solidFill>
                <a:latin typeface="Consolas" pitchFamily="49" charset="0"/>
                <a:cs typeface="Consolas" pitchFamily="49" charset="0"/>
              </a:rPr>
              <a:t>first m increases by 1, then n=m</a:t>
            </a:r>
            <a:r>
              <a:rPr lang="uk-UA" dirty="0">
                <a:solidFill>
                  <a:schemeClr val="bg1">
                    <a:lumMod val="50000"/>
                  </a:schemeClr>
                </a:solidFill>
                <a:latin typeface="Consolas" pitchFamily="49" charset="0"/>
                <a:cs typeface="Consolas" pitchFamily="49" charset="0"/>
              </a:rPr>
              <a:t>)</a:t>
            </a:r>
            <a:endParaRPr lang="ru-RU" dirty="0">
              <a:solidFill>
                <a:schemeClr val="bg1">
                  <a:lumMod val="50000"/>
                </a:schemeClr>
              </a:solidFill>
              <a:latin typeface="Consolas" pitchFamily="49" charset="0"/>
              <a:cs typeface="Consolas" pitchFamily="49" charset="0"/>
            </a:endParaRPr>
          </a:p>
          <a:p>
            <a:pPr marL="457200" lvl="2"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m</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6</a:t>
            </a:r>
            <a:endParaRPr lang="ru-RU" dirty="0">
              <a:solidFill>
                <a:schemeClr val="bg1">
                  <a:lumMod val="50000"/>
                </a:schemeClr>
              </a:solidFill>
              <a:latin typeface="Consolas" pitchFamily="49" charset="0"/>
              <a:cs typeface="Consolas" pitchFamily="49" charset="0"/>
            </a:endParaRPr>
          </a:p>
          <a:p>
            <a:pPr marL="457200" lvl="2"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n</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6</a:t>
            </a:r>
            <a:endParaRPr lang="ru-RU" dirty="0">
              <a:solidFill>
                <a:schemeClr val="bg1">
                  <a:lumMod val="50000"/>
                </a:schemeClr>
              </a:solidFill>
              <a:latin typeface="Consolas" pitchFamily="49" charset="0"/>
              <a:cs typeface="Consolas" pitchFamily="49" charset="0"/>
            </a:endParaRPr>
          </a:p>
          <a:p>
            <a:pPr marL="457200" lvl="2" algn="just" defTabSz="360000"/>
            <a:endParaRPr lang="ru-RU" dirty="0">
              <a:latin typeface="Consolas" pitchFamily="49" charset="0"/>
              <a:cs typeface="Consolas" pitchFamily="49" charset="0"/>
            </a:endParaRPr>
          </a:p>
          <a:p>
            <a:pPr marL="457200" lvl="2" defTabSz="360000"/>
            <a:r>
              <a:rPr lang="en-US" dirty="0">
                <a:solidFill>
                  <a:srgbClr val="0070C0"/>
                </a:solidFill>
                <a:latin typeface="Consolas" pitchFamily="49" charset="0"/>
                <a:cs typeface="Consolas" pitchFamily="49" charset="0"/>
              </a:rPr>
              <a:t>let</a:t>
            </a:r>
            <a:r>
              <a:rPr lang="ru-RU" dirty="0">
                <a:latin typeface="Consolas" pitchFamily="49" charset="0"/>
                <a:cs typeface="Consolas" pitchFamily="49" charset="0"/>
              </a:rPr>
              <a:t> </a:t>
            </a:r>
            <a:r>
              <a:rPr lang="en-US" dirty="0">
                <a:latin typeface="Consolas" pitchFamily="49" charset="0"/>
                <a:cs typeface="Consolas" pitchFamily="49" charset="0"/>
              </a:rPr>
              <a:t>k</a:t>
            </a:r>
            <a:r>
              <a:rPr lang="ru-RU" dirty="0">
                <a:latin typeface="Consolas" pitchFamily="49" charset="0"/>
                <a:cs typeface="Consolas" pitchFamily="49" charset="0"/>
              </a:rPr>
              <a:t> = </a:t>
            </a:r>
            <a:r>
              <a:rPr lang="en-US" dirty="0">
                <a:latin typeface="Consolas" pitchFamily="49" charset="0"/>
                <a:cs typeface="Consolas" pitchFamily="49" charset="0"/>
              </a:rPr>
              <a:t>5</a:t>
            </a:r>
            <a:r>
              <a:rPr lang="ru-RU" dirty="0">
                <a:latin typeface="Consolas" pitchFamily="49" charset="0"/>
                <a:cs typeface="Consolas" pitchFamily="49" charset="0"/>
              </a:rPr>
              <a:t>;</a:t>
            </a:r>
          </a:p>
          <a:p>
            <a:pPr marL="457200" lvl="2" defTabSz="360000"/>
            <a:r>
              <a:rPr lang="en-US" dirty="0">
                <a:solidFill>
                  <a:srgbClr val="0070C0"/>
                </a:solidFill>
                <a:latin typeface="Consolas" pitchFamily="49" charset="0"/>
                <a:cs typeface="Consolas" pitchFamily="49" charset="0"/>
              </a:rPr>
              <a:t>let</a:t>
            </a:r>
            <a:r>
              <a:rPr lang="ru-RU" dirty="0">
                <a:latin typeface="Consolas" pitchFamily="49" charset="0"/>
                <a:cs typeface="Consolas" pitchFamily="49" charset="0"/>
              </a:rPr>
              <a:t> </a:t>
            </a:r>
            <a:r>
              <a:rPr lang="en-US" dirty="0">
                <a:latin typeface="Consolas" pitchFamily="49" charset="0"/>
                <a:cs typeface="Consolas" pitchFamily="49" charset="0"/>
              </a:rPr>
              <a:t>l</a:t>
            </a:r>
            <a:r>
              <a:rPr lang="ru-RU" dirty="0">
                <a:latin typeface="Consolas" pitchFamily="49" charset="0"/>
                <a:cs typeface="Consolas" pitchFamily="49" charset="0"/>
              </a:rPr>
              <a:t> = </a:t>
            </a:r>
            <a:r>
              <a:rPr lang="en-US" dirty="0">
                <a:latin typeface="Consolas" pitchFamily="49" charset="0"/>
                <a:cs typeface="Consolas" pitchFamily="49" charset="0"/>
              </a:rPr>
              <a:t>k</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postfix increment </a:t>
            </a:r>
            <a:r>
              <a:rPr lang="uk-UA" dirty="0">
                <a:solidFill>
                  <a:schemeClr val="bg1">
                    <a:lumMod val="50000"/>
                  </a:schemeClr>
                </a:solidFill>
                <a:latin typeface="Consolas" pitchFamily="49" charset="0"/>
                <a:cs typeface="Consolas" pitchFamily="49" charset="0"/>
              </a:rPr>
              <a:t>(</a:t>
            </a:r>
            <a:r>
              <a:rPr lang="en-US" dirty="0">
                <a:solidFill>
                  <a:schemeClr val="bg1">
                    <a:lumMod val="50000"/>
                  </a:schemeClr>
                </a:solidFill>
                <a:latin typeface="Consolas" pitchFamily="49" charset="0"/>
                <a:cs typeface="Consolas" pitchFamily="49" charset="0"/>
              </a:rPr>
              <a:t>first l=k, then k increases by 1</a:t>
            </a:r>
            <a:r>
              <a:rPr lang="uk-UA" dirty="0">
                <a:solidFill>
                  <a:schemeClr val="bg1">
                    <a:lumMod val="50000"/>
                  </a:schemeClr>
                </a:solidFill>
                <a:latin typeface="Consolas" pitchFamily="49" charset="0"/>
                <a:cs typeface="Consolas" pitchFamily="49" charset="0"/>
              </a:rPr>
              <a:t>)</a:t>
            </a:r>
            <a:endParaRPr lang="ru-RU" dirty="0">
              <a:solidFill>
                <a:schemeClr val="bg1">
                  <a:lumMod val="50000"/>
                </a:schemeClr>
              </a:solidFill>
              <a:latin typeface="Consolas" pitchFamily="49" charset="0"/>
              <a:cs typeface="Consolas" pitchFamily="49" charset="0"/>
            </a:endParaRPr>
          </a:p>
          <a:p>
            <a:pPr marL="457200" lvl="2"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k</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6</a:t>
            </a:r>
            <a:endParaRPr lang="ru-RU" dirty="0">
              <a:solidFill>
                <a:schemeClr val="bg1">
                  <a:lumMod val="50000"/>
                </a:schemeClr>
              </a:solidFill>
              <a:latin typeface="Consolas" pitchFamily="49" charset="0"/>
              <a:cs typeface="Consolas" pitchFamily="49" charset="0"/>
            </a:endParaRPr>
          </a:p>
          <a:p>
            <a:pPr marL="457200" lvl="2" defTabSz="360000"/>
            <a:r>
              <a:rPr lang="ru-RU" dirty="0">
                <a:solidFill>
                  <a:srgbClr val="0070C0"/>
                </a:solidFill>
                <a:latin typeface="Consolas" pitchFamily="49" charset="0"/>
                <a:cs typeface="Consolas" pitchFamily="49" charset="0"/>
              </a:rPr>
              <a:t>console.log</a:t>
            </a:r>
            <a:r>
              <a:rPr lang="ru-RU" dirty="0">
                <a:latin typeface="Consolas" pitchFamily="49" charset="0"/>
                <a:cs typeface="Consolas" pitchFamily="49" charset="0"/>
              </a:rPr>
              <a:t>(</a:t>
            </a:r>
            <a:r>
              <a:rPr lang="en-US" dirty="0">
                <a:latin typeface="Consolas" pitchFamily="49" charset="0"/>
                <a:cs typeface="Consolas" pitchFamily="49" charset="0"/>
              </a:rPr>
              <a:t>l</a:t>
            </a:r>
            <a:r>
              <a:rPr lang="ru-RU" dirty="0">
                <a:latin typeface="Consolas" pitchFamily="49" charset="0"/>
                <a:cs typeface="Consolas" pitchFamily="49" charset="0"/>
              </a:rPr>
              <a:t>); </a:t>
            </a:r>
            <a:r>
              <a:rPr lang="en-US" dirty="0">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5</a:t>
            </a:r>
          </a:p>
          <a:p>
            <a:pPr marL="457200" lvl="2" defTabSz="360000"/>
            <a:endParaRPr lang="en-US" dirty="0">
              <a:solidFill>
                <a:srgbClr val="00B050"/>
              </a:solidFill>
              <a:latin typeface="Consolas" pitchFamily="49" charset="0"/>
              <a:cs typeface="Consolas" pitchFamily="49" charset="0"/>
            </a:endParaRPr>
          </a:p>
          <a:p>
            <a:pPr marL="457200" lvl="2" defTabSz="360000"/>
            <a:r>
              <a:rPr lang="en-US" dirty="0">
                <a:latin typeface="Consolas" pitchFamily="49" charset="0"/>
                <a:cs typeface="Consolas" pitchFamily="49" charset="0"/>
              </a:rPr>
              <a:t>a = a + 1; </a:t>
            </a:r>
            <a:r>
              <a:rPr lang="en-US" dirty="0">
                <a:solidFill>
                  <a:schemeClr val="bg1">
                    <a:lumMod val="50000"/>
                  </a:schemeClr>
                </a:solidFill>
                <a:latin typeface="Consolas" pitchFamily="49" charset="0"/>
                <a:cs typeface="Consolas" pitchFamily="49" charset="0"/>
              </a:rPr>
              <a:t>// a++</a:t>
            </a:r>
          </a:p>
          <a:p>
            <a:pPr marL="457200" lvl="2" defTabSz="360000"/>
            <a:endParaRPr lang="ru-RU" dirty="0">
              <a:solidFill>
                <a:srgbClr val="00B050"/>
              </a:solidFill>
              <a:latin typeface="Consolas" pitchFamily="49" charset="0"/>
              <a:cs typeface="Consolas" pitchFamily="49" charset="0"/>
            </a:endParaRPr>
          </a:p>
          <a:p>
            <a:pPr algn="just"/>
            <a:endParaRPr lang="en-US" alt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Arithmetic Operators</a:t>
            </a:r>
            <a:r>
              <a:rPr lang="uk-UA" sz="3600" dirty="0">
                <a:latin typeface="Proxima Nova Black" charset="0"/>
              </a:rPr>
              <a:t>. </a:t>
            </a:r>
            <a:r>
              <a:rPr lang="en-US" sz="3600" dirty="0">
                <a:latin typeface="Proxima Nova Black" charset="0"/>
                <a:cs typeface="Arial" panose="020B0604020202020204" pitchFamily="34" charset="0"/>
              </a:rPr>
              <a:t>Increment</a:t>
            </a:r>
            <a:endParaRPr lang="en-US" sz="3600" dirty="0">
              <a:latin typeface="Proxima Nova Black" charset="0"/>
            </a:endParaRPr>
          </a:p>
        </p:txBody>
      </p:sp>
    </p:spTree>
    <p:extLst>
      <p:ext uri="{BB962C8B-B14F-4D97-AF65-F5344CB8AC3E}">
        <p14:creationId xmlns:p14="http://schemas.microsoft.com/office/powerpoint/2010/main" val="2139934053"/>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35f28f2-30f1-4728-84d2-86d96e143488"/>
    <ds:schemaRef ds:uri="341e6018-ac0a-4dfb-8409-db9e0d25502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5034</Words>
  <Application>Microsoft Office PowerPoint</Application>
  <PresentationFormat>Widescreen</PresentationFormat>
  <Paragraphs>530</Paragraphs>
  <Slides>45</Slides>
  <Notes>42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45</vt:i4>
      </vt:variant>
    </vt:vector>
  </HeadingPairs>
  <TitlesOfParts>
    <vt:vector size="57" baseType="lpstr">
      <vt:lpstr>Calibri Light</vt:lpstr>
      <vt:lpstr>Consolas</vt:lpstr>
      <vt:lpstr>Segoe UI</vt:lpstr>
      <vt:lpstr>Arial</vt:lpstr>
      <vt:lpstr>Courier New</vt:lpstr>
      <vt:lpstr>Calibri</vt:lpstr>
      <vt:lpstr>Open Sans</vt:lpstr>
      <vt:lpstr>Proxima Nova Black</vt:lpstr>
      <vt:lpstr>Tahoma</vt:lpstr>
      <vt:lpstr>Wingdings</vt:lpstr>
      <vt:lpstr>DARK THEME</vt:lpstr>
      <vt:lpstr>LIGHT-THEME</vt:lpstr>
      <vt:lpstr>Operators. Type conversions. Arrays. Conditional statement</vt:lpstr>
      <vt:lpstr>Agenda </vt:lpstr>
      <vt:lpstr>JavaScript  expressions </vt:lpstr>
      <vt:lpstr>PowerPoint Presentation</vt:lpstr>
      <vt:lpstr>JavaScript  operators</vt:lpstr>
      <vt:lpstr>JavaScript  operators</vt:lpstr>
      <vt:lpstr>JavaScript  operators</vt:lpstr>
      <vt:lpstr>Arithmetic Operators</vt:lpstr>
      <vt:lpstr>Arithmetic Operators. Increment</vt:lpstr>
      <vt:lpstr>Arithmetic Operators. Decrement </vt:lpstr>
      <vt:lpstr>Exponentiation **</vt:lpstr>
      <vt:lpstr>Operator precedence</vt:lpstr>
      <vt:lpstr>String addition</vt:lpstr>
      <vt:lpstr>Assignment Operators</vt:lpstr>
      <vt:lpstr>Assignment Operators. Modify-in-place</vt:lpstr>
      <vt:lpstr>Comparison Operators</vt:lpstr>
      <vt:lpstr>Comparison Operators</vt:lpstr>
      <vt:lpstr>Comparison Operators. String comparison</vt:lpstr>
      <vt:lpstr>Comparison Operators. Strict equality</vt:lpstr>
      <vt:lpstr>Comparison Operators. Comparison with null and undefined</vt:lpstr>
      <vt:lpstr>Logical Operators</vt:lpstr>
      <vt:lpstr>Logical Operators </vt:lpstr>
      <vt:lpstr>Logical Operators. Short cycle of calculations</vt:lpstr>
      <vt:lpstr>Logical Operators. Short cycle of calculations. Priority </vt:lpstr>
      <vt:lpstr>Bitwise Operators</vt:lpstr>
      <vt:lpstr>Conditional operator (ternary operator)</vt:lpstr>
      <vt:lpstr>PowerPoint Presentation</vt:lpstr>
      <vt:lpstr>Type Conversions. String</vt:lpstr>
      <vt:lpstr>Type Conversions. Number</vt:lpstr>
      <vt:lpstr>Type Conversions. Number</vt:lpstr>
      <vt:lpstr>Type Conversions. Boolean</vt:lpstr>
      <vt:lpstr>PowerPoint Presentation</vt:lpstr>
      <vt:lpstr>Arrays. index</vt:lpstr>
      <vt:lpstr>Arrays. Length property</vt:lpstr>
      <vt:lpstr>Arrays methods</vt:lpstr>
      <vt:lpstr>PowerPoint Presentation</vt:lpstr>
      <vt:lpstr>Conditional Statements</vt:lpstr>
      <vt:lpstr>if statement </vt:lpstr>
      <vt:lpstr>if statement. Boolean conversion </vt:lpstr>
      <vt:lpstr>if..else statement</vt:lpstr>
      <vt:lpstr>if..else..if statement</vt:lpstr>
      <vt:lpstr>switch statement</vt:lpstr>
      <vt:lpstr>switch statement. Example</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300</cp:revision>
  <dcterms:created xsi:type="dcterms:W3CDTF">2018-03-13T18:17:09Z</dcterms:created>
  <dcterms:modified xsi:type="dcterms:W3CDTF">2020-06-21T12:11:03Z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